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558" r:id="rId2"/>
    <p:sldId id="360" r:id="rId3"/>
    <p:sldId id="476" r:id="rId4"/>
    <p:sldId id="554" r:id="rId5"/>
    <p:sldId id="568" r:id="rId6"/>
    <p:sldId id="477" r:id="rId7"/>
    <p:sldId id="479" r:id="rId8"/>
    <p:sldId id="545" r:id="rId9"/>
    <p:sldId id="534" r:id="rId10"/>
    <p:sldId id="564" r:id="rId11"/>
    <p:sldId id="563" r:id="rId12"/>
    <p:sldId id="565" r:id="rId13"/>
    <p:sldId id="574" r:id="rId14"/>
    <p:sldId id="536" r:id="rId15"/>
    <p:sldId id="576" r:id="rId16"/>
    <p:sldId id="575" r:id="rId17"/>
    <p:sldId id="537" r:id="rId18"/>
    <p:sldId id="567" r:id="rId19"/>
    <p:sldId id="570" r:id="rId20"/>
    <p:sldId id="571" r:id="rId21"/>
    <p:sldId id="538" r:id="rId22"/>
    <p:sldId id="539" r:id="rId23"/>
    <p:sldId id="573" r:id="rId24"/>
    <p:sldId id="557" r:id="rId25"/>
    <p:sldId id="569" r:id="rId26"/>
    <p:sldId id="559" r:id="rId27"/>
    <p:sldId id="560"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38033" autoAdjust="0"/>
  </p:normalViewPr>
  <p:slideViewPr>
    <p:cSldViewPr snapToGrid="0">
      <p:cViewPr varScale="1">
        <p:scale>
          <a:sx n="32" d="100"/>
          <a:sy n="32" d="100"/>
        </p:scale>
        <p:origin x="2202" y="5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7/9/2020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xnews.com/us/award-winning-lamb-under-investigation-for-performance-enhancing-drug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https://www.foxnews.com/us/award-winning-lamb-under-investigation-for-performance-enhancing-drugs</a:t>
            </a:r>
            <a:endParaRPr lang="en-US" dirty="0"/>
          </a:p>
          <a:p>
            <a:endParaRPr lang="en-US" dirty="0"/>
          </a:p>
          <a:p>
            <a:r>
              <a:rPr lang="en-US" dirty="0"/>
              <a:t>An award-winning lamb is currently under investigation and may be stripped of its title after veterinarians at the Logan County Fair in Ohio found illegal drugs in its system.</a:t>
            </a:r>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4184686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5 John was told that the </a:t>
            </a:r>
            <a:r>
              <a:rPr lang="en-US" b="1" dirty="0"/>
              <a:t>Lion has overcome</a:t>
            </a:r>
            <a:r>
              <a:rPr lang="en-US" dirty="0"/>
              <a:t>! = Vs. 6 I saw a </a:t>
            </a:r>
            <a:r>
              <a:rPr lang="en-US" b="1" dirty="0"/>
              <a:t>Lamb who had been slain</a:t>
            </a:r>
            <a:r>
              <a:rPr lang="en-US" dirty="0"/>
              <a:t>! What a shocking sight! </a:t>
            </a:r>
          </a:p>
          <a:p>
            <a:r>
              <a:rPr lang="en-US" dirty="0"/>
              <a:t>Different word than other NT uses of “Lamb” (John 1:29, 36; Acts 8:32; 1 Peter 1:19)</a:t>
            </a:r>
          </a:p>
          <a:p>
            <a:endParaRPr lang="en-US" dirty="0"/>
          </a:p>
          <a:p>
            <a:r>
              <a:rPr lang="en-US" b="1" dirty="0"/>
              <a:t>!!! A slain lamb would be the weakest creature on earth, but is the only One powerful enough in heaven, earth, and under the earth to open the scroll!!!</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Sacrificial lamb! Bears the marks of death, but is alive. “Slain” Greek word means “slaughtered; butchered”</a:t>
            </a:r>
          </a:p>
          <a:p>
            <a:endParaRPr lang="en-US" dirty="0"/>
          </a:p>
          <a:p>
            <a:r>
              <a:rPr lang="en-US" b="1" i="1" dirty="0"/>
              <a:t>Seven</a:t>
            </a:r>
            <a:r>
              <a:rPr lang="en-US" dirty="0"/>
              <a:t> = number of fullness or perfection</a:t>
            </a:r>
          </a:p>
          <a:p>
            <a:endParaRPr lang="en-US" dirty="0"/>
          </a:p>
          <a:p>
            <a:r>
              <a:rPr lang="en-US" b="1" i="1" dirty="0"/>
              <a:t>Horns</a:t>
            </a:r>
            <a:r>
              <a:rPr lang="en-US" dirty="0"/>
              <a:t> = authority, power... </a:t>
            </a:r>
            <a:r>
              <a:rPr lang="en-US" i="1" dirty="0"/>
              <a:t>Ellicott’s Commentary: “The horn is the strength of the animal which carries it.”</a:t>
            </a:r>
            <a:endParaRPr lang="en-US" dirty="0"/>
          </a:p>
          <a:p>
            <a:endParaRPr lang="en-US" dirty="0"/>
          </a:p>
          <a:p>
            <a:r>
              <a:rPr lang="en-US" b="1" i="1" dirty="0"/>
              <a:t>Seven eyes </a:t>
            </a:r>
            <a:r>
              <a:rPr lang="en-US" dirty="0"/>
              <a:t>= sevenfold spirit of God (</a:t>
            </a:r>
            <a:r>
              <a:rPr lang="en-US" i="1" dirty="0"/>
              <a:t>sent out into all the earth</a:t>
            </a:r>
            <a:r>
              <a:rPr lang="en-US" dirty="0"/>
              <a:t>).... Constant activity and attention</a:t>
            </a:r>
          </a:p>
          <a:p>
            <a:endParaRPr lang="en-US" dirty="0"/>
          </a:p>
          <a:p>
            <a:r>
              <a:rPr lang="en-US" b="1" i="1" dirty="0"/>
              <a:t>Seven horns and seven eyes </a:t>
            </a:r>
            <a:r>
              <a:rPr lang="en-US" dirty="0"/>
              <a:t>= omnipotent and omniscient (and omnipresent sight)</a:t>
            </a:r>
          </a:p>
          <a:p>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955738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Psalm 141</a:t>
            </a:r>
            <a:r>
              <a:rPr lang="en-US" b="1" u="none" dirty="0"/>
              <a:t> </a:t>
            </a:r>
            <a:r>
              <a:rPr lang="en-US" u="none" dirty="0"/>
              <a:t>New</a:t>
            </a:r>
            <a:r>
              <a:rPr lang="en-US" dirty="0"/>
              <a:t> American Standard Bible (NASB)</a:t>
            </a:r>
          </a:p>
          <a:p>
            <a:r>
              <a:rPr lang="en-US" dirty="0"/>
              <a:t>An Evening Prayer for Sanctification and Protection.</a:t>
            </a:r>
          </a:p>
          <a:p>
            <a:r>
              <a:rPr lang="en-US" dirty="0"/>
              <a:t>A Psalm of David.</a:t>
            </a:r>
          </a:p>
          <a:p>
            <a:r>
              <a:rPr lang="en-US" dirty="0"/>
              <a:t>1 O Lord, I call upon You; hasten to me!</a:t>
            </a:r>
          </a:p>
          <a:p>
            <a:r>
              <a:rPr lang="en-US" dirty="0"/>
              <a:t>Give ear to my voice when I call to You!</a:t>
            </a:r>
          </a:p>
          <a:p>
            <a:r>
              <a:rPr lang="en-US" b="1" i="1" dirty="0"/>
              <a:t>2 May my prayer be counted as incense before You;</a:t>
            </a:r>
          </a:p>
          <a:p>
            <a:r>
              <a:rPr lang="en-US" b="1" i="1" dirty="0"/>
              <a:t>The lifting up of my hands as the evening offering.</a:t>
            </a:r>
          </a:p>
          <a:p>
            <a:r>
              <a:rPr lang="en-US" dirty="0"/>
              <a:t>3 Set a guard, O Lord, over my mouth;</a:t>
            </a:r>
          </a:p>
          <a:p>
            <a:r>
              <a:rPr lang="en-US" dirty="0"/>
              <a:t>Keep watch over the door of my lips.</a:t>
            </a:r>
          </a:p>
          <a:p>
            <a:r>
              <a:rPr lang="en-US" dirty="0"/>
              <a:t>4 Do not incline my heart to any evil thing,</a:t>
            </a:r>
          </a:p>
          <a:p>
            <a:r>
              <a:rPr lang="en-US" dirty="0"/>
              <a:t>To practice deeds of wickedness</a:t>
            </a:r>
          </a:p>
          <a:p>
            <a:r>
              <a:rPr lang="en-US" dirty="0"/>
              <a:t>With men who do iniquity;</a:t>
            </a:r>
          </a:p>
          <a:p>
            <a:r>
              <a:rPr lang="en-US" dirty="0"/>
              <a:t>And do not let me eat of their delicacies.</a:t>
            </a:r>
          </a:p>
          <a:p>
            <a:endParaRPr lang="en-US" dirty="0"/>
          </a:p>
          <a:p>
            <a:r>
              <a:rPr lang="en-US" dirty="0"/>
              <a:t>Morris, </a:t>
            </a:r>
            <a:r>
              <a:rPr lang="en-US" i="1" dirty="0"/>
              <a:t>Tyndale</a:t>
            </a:r>
          </a:p>
          <a:p>
            <a:r>
              <a:rPr lang="en-US" b="1" i="1" dirty="0"/>
              <a:t>ON earth the saints are despised and accounted as of no importance. In heaven their prayers are precious, being brought into the very presence of God himself, while the bowls in which they are offered are golden, John often brings out the reversal of values in heaven from those accepted by his earthly (and earthy!) contemporaries. That the Lamb is worshipped is evidence of his full divinity, for in this book God alone is worshipped</a:t>
            </a:r>
            <a:r>
              <a:rPr lang="en-US" i="1" dirty="0"/>
              <a:t>. (22:9)</a:t>
            </a:r>
          </a:p>
          <a:p>
            <a:endParaRPr lang="en-US" i="1" dirty="0"/>
          </a:p>
          <a:p>
            <a:r>
              <a:rPr lang="en-US" b="1" dirty="0"/>
              <a:t>Harp = Guitar for me? </a:t>
            </a:r>
            <a:r>
              <a:rPr lang="en-US" b="1" dirty="0">
                <a:sym typeface="Wingdings" panose="05000000000000000000" pitchFamily="2" charset="2"/>
              </a:rPr>
              <a:t></a:t>
            </a:r>
          </a:p>
          <a:p>
            <a:endParaRPr lang="en-US" b="1" dirty="0"/>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3181772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Ellicott’s Commentary</a:t>
            </a:r>
          </a:p>
          <a:p>
            <a:r>
              <a:rPr lang="en-US" b="1" i="1" dirty="0"/>
              <a:t>Every tribe and tongue and people and nation </a:t>
            </a:r>
            <a:r>
              <a:rPr lang="en-US" dirty="0"/>
              <a:t>= the four terms employed as if to give emphasis to the universality of redemption, for four is the number of extension in all directions. </a:t>
            </a:r>
          </a:p>
          <a:p>
            <a:endParaRPr lang="en-US" dirty="0"/>
          </a:p>
          <a:p>
            <a:r>
              <a:rPr lang="en-US" b="1" u="sng" dirty="0"/>
              <a:t>Galatians 3:26-28 NIV</a:t>
            </a:r>
          </a:p>
          <a:p>
            <a:r>
              <a:rPr lang="en-US" sz="1200" b="1" i="1" kern="1200" baseline="30000" dirty="0">
                <a:solidFill>
                  <a:schemeClr val="tx1"/>
                </a:solidFill>
                <a:effectLst/>
                <a:latin typeface="+mn-lt"/>
                <a:ea typeface="+mn-ea"/>
                <a:cs typeface="+mn-cs"/>
              </a:rPr>
              <a:t>26 </a:t>
            </a:r>
            <a:r>
              <a:rPr lang="en-US" sz="1200" b="0" i="1" kern="1200" dirty="0">
                <a:solidFill>
                  <a:schemeClr val="tx1"/>
                </a:solidFill>
                <a:effectLst/>
                <a:latin typeface="+mn-lt"/>
                <a:ea typeface="+mn-ea"/>
                <a:cs typeface="+mn-cs"/>
              </a:rPr>
              <a:t>So in Christ Jesus you are all children of God through faith, </a:t>
            </a:r>
            <a:r>
              <a:rPr lang="en-US" sz="1200" b="1" i="1" kern="1200" baseline="30000" dirty="0">
                <a:solidFill>
                  <a:schemeClr val="tx1"/>
                </a:solidFill>
                <a:effectLst/>
                <a:latin typeface="+mn-lt"/>
                <a:ea typeface="+mn-ea"/>
                <a:cs typeface="+mn-cs"/>
              </a:rPr>
              <a:t>27 </a:t>
            </a:r>
            <a:r>
              <a:rPr lang="en-US" sz="1200" b="0" i="1" kern="1200" dirty="0">
                <a:solidFill>
                  <a:schemeClr val="tx1"/>
                </a:solidFill>
                <a:effectLst/>
                <a:latin typeface="+mn-lt"/>
                <a:ea typeface="+mn-ea"/>
                <a:cs typeface="+mn-cs"/>
              </a:rPr>
              <a:t>for all of you who were baptized into Christ have clothed yourselves with Christ. </a:t>
            </a:r>
            <a:r>
              <a:rPr lang="en-US" sz="1200" b="1" i="1" kern="1200" baseline="30000" dirty="0">
                <a:solidFill>
                  <a:schemeClr val="tx1"/>
                </a:solidFill>
                <a:effectLst/>
                <a:latin typeface="+mn-lt"/>
                <a:ea typeface="+mn-ea"/>
                <a:cs typeface="+mn-cs"/>
              </a:rPr>
              <a:t>28 </a:t>
            </a:r>
            <a:r>
              <a:rPr lang="en-US" sz="1200" b="0" i="1" kern="1200" dirty="0">
                <a:solidFill>
                  <a:schemeClr val="tx1"/>
                </a:solidFill>
                <a:effectLst/>
                <a:latin typeface="+mn-lt"/>
                <a:ea typeface="+mn-ea"/>
                <a:cs typeface="+mn-cs"/>
              </a:rPr>
              <a:t>There is neither Jew nor Gentile, neither slave nor free, nor is there male and female, for you are all one in Christ Jesus. </a:t>
            </a:r>
            <a:r>
              <a:rPr lang="en-US" sz="1200" b="1" i="1" kern="1200" baseline="30000" dirty="0">
                <a:solidFill>
                  <a:schemeClr val="tx1"/>
                </a:solidFill>
                <a:effectLst/>
                <a:latin typeface="+mn-lt"/>
                <a:ea typeface="+mn-ea"/>
                <a:cs typeface="+mn-cs"/>
              </a:rPr>
              <a:t>29 </a:t>
            </a:r>
            <a:r>
              <a:rPr lang="en-US" sz="1200" b="0" i="1" kern="1200" dirty="0">
                <a:solidFill>
                  <a:schemeClr val="tx1"/>
                </a:solidFill>
                <a:effectLst/>
                <a:latin typeface="+mn-lt"/>
                <a:ea typeface="+mn-ea"/>
                <a:cs typeface="+mn-cs"/>
              </a:rPr>
              <a:t>If you belong to Christ, then you are Abraham’s seed, and heirs according to the promise.</a:t>
            </a:r>
          </a:p>
          <a:p>
            <a:endParaRPr lang="en-US" sz="1200" b="0" i="1"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ABSOLUTELY NO RACISM IN THE CHRISTIAN CHURCH !!!</a:t>
            </a:r>
            <a:endParaRPr lang="en-US" b="1" i="1" u="sng" dirty="0"/>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3172236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1 Peter 2:9-10 </a:t>
            </a:r>
            <a:r>
              <a:rPr lang="en-US" sz="1200" b="1" i="1" kern="1200" baseline="30000" dirty="0">
                <a:solidFill>
                  <a:schemeClr val="tx1"/>
                </a:solidFill>
                <a:effectLst/>
                <a:latin typeface="+mn-lt"/>
                <a:ea typeface="+mn-ea"/>
                <a:cs typeface="+mn-cs"/>
              </a:rPr>
              <a:t>9 </a:t>
            </a:r>
            <a:r>
              <a:rPr lang="en-US" sz="1200" b="0" i="1" kern="1200" dirty="0">
                <a:solidFill>
                  <a:schemeClr val="tx1"/>
                </a:solidFill>
                <a:effectLst/>
                <a:latin typeface="+mn-lt"/>
                <a:ea typeface="+mn-ea"/>
                <a:cs typeface="+mn-cs"/>
              </a:rPr>
              <a:t>But you are a chosen people, a royal priesthood, a holy nation, God’s special possession, that you may declare the praises of him who called you out of darkness into his wonderful light. </a:t>
            </a:r>
            <a:r>
              <a:rPr lang="en-US" sz="1200" b="1" i="1" kern="1200" baseline="30000" dirty="0">
                <a:solidFill>
                  <a:schemeClr val="tx1"/>
                </a:solidFill>
                <a:effectLst/>
                <a:latin typeface="+mn-lt"/>
                <a:ea typeface="+mn-ea"/>
                <a:cs typeface="+mn-cs"/>
              </a:rPr>
              <a:t>10 </a:t>
            </a:r>
            <a:r>
              <a:rPr lang="en-US" sz="1200" b="0" i="1" kern="1200" dirty="0">
                <a:solidFill>
                  <a:schemeClr val="tx1"/>
                </a:solidFill>
                <a:effectLst/>
                <a:latin typeface="+mn-lt"/>
                <a:ea typeface="+mn-ea"/>
                <a:cs typeface="+mn-cs"/>
              </a:rPr>
              <a:t>Once you were not a people, but now you are the people of God; once you had not received mercy, but now you have received mercy.</a:t>
            </a:r>
            <a:endParaRPr lang="en-US" i="1" dirty="0"/>
          </a:p>
        </p:txBody>
      </p:sp>
      <p:sp>
        <p:nvSpPr>
          <p:cNvPr id="4" name="Slide Number Placeholder 3"/>
          <p:cNvSpPr>
            <a:spLocks noGrp="1"/>
          </p:cNvSpPr>
          <p:nvPr>
            <p:ph type="sldNum" sz="quarter" idx="5"/>
          </p:nvPr>
        </p:nvSpPr>
        <p:spPr/>
        <p:txBody>
          <a:bodyPr/>
          <a:lstStyle/>
          <a:p>
            <a:fld id="{AAC37792-3584-8F44-A228-D4CCCED21F2F}" type="slidenum">
              <a:rPr lang="en-US" smtClean="0"/>
              <a:t>20</a:t>
            </a:fld>
            <a:endParaRPr lang="en-US"/>
          </a:p>
        </p:txBody>
      </p:sp>
    </p:spTree>
    <p:extLst>
      <p:ext uri="{BB962C8B-B14F-4D97-AF65-F5344CB8AC3E}">
        <p14:creationId xmlns:p14="http://schemas.microsoft.com/office/powerpoint/2010/main" val="26998320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Revelation </a:t>
            </a:r>
            <a:r>
              <a:rPr lang="en-US" b="1" u="sng"/>
              <a:t>5:12 Tyndale</a:t>
            </a:r>
            <a:br>
              <a:rPr lang="en-US" i="1" dirty="0"/>
            </a:br>
            <a:endParaRPr lang="en-US" dirty="0"/>
          </a:p>
          <a:p>
            <a:r>
              <a:rPr lang="en-US" b="1" dirty="0"/>
              <a:t>12</a:t>
            </a:r>
            <a:r>
              <a:rPr lang="en-US" i="1" dirty="0"/>
              <a:t>. Though there is no quotation there are resemblances to the praise of God in 1 Chronicles 29:10–12. Almost all the qualities here are ascribed to Christ elsewhere in the New Testament: power (1 Cor. 1:24), wealth (2 Cor. 8:9; Eph. 3:8), wisdom (1 Cor. 1:24), strength (Eph. 6:10; 2 Thess. 1:9), </a:t>
            </a:r>
            <a:r>
              <a:rPr lang="en-US" i="1" dirty="0" err="1"/>
              <a:t>honour</a:t>
            </a:r>
            <a:r>
              <a:rPr lang="en-US" i="1" dirty="0"/>
              <a:t> (Heb. 2:9; cf. Phil. 2:11), and glory</a:t>
            </a:r>
            <a:r>
              <a:rPr lang="en-US" dirty="0">
                <a:effectLst/>
              </a:rPr>
              <a:t> (John 1:14; Heb. 2:9). ‘Blessing’ (NIV</a:t>
            </a:r>
            <a:r>
              <a:rPr lang="en-US" i="1" dirty="0"/>
              <a:t> praise</a:t>
            </a:r>
            <a:r>
              <a:rPr lang="en-US" b="1" dirty="0"/>
              <a:t>) is not specifically used of him, but the corresponding verb is (Mark 11:9–10; cf. Rom. 15:29). </a:t>
            </a:r>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21</a:t>
            </a:fld>
            <a:endParaRPr lang="en-US"/>
          </a:p>
        </p:txBody>
      </p:sp>
    </p:spTree>
    <p:extLst>
      <p:ext uri="{BB962C8B-B14F-4D97-AF65-F5344CB8AC3E}">
        <p14:creationId xmlns:p14="http://schemas.microsoft.com/office/powerpoint/2010/main" val="26787983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SONG: “The Lamb is Worthy”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r>
              <a:rPr lang="en-US" b="1" u="sng" dirty="0"/>
              <a:t>Revelation 5:13 Tyndale</a:t>
            </a:r>
            <a:br>
              <a:rPr lang="en-US" i="1" dirty="0"/>
            </a:br>
            <a:endParaRPr lang="en-US" dirty="0"/>
          </a:p>
          <a:p>
            <a:r>
              <a:rPr lang="en-US" b="1" dirty="0"/>
              <a:t>13</a:t>
            </a:r>
            <a:r>
              <a:rPr lang="en-US" i="1" dirty="0"/>
              <a:t>. Now the whole creation joins in the song. Every creature is explicit enough, but John spells it out by mentioning specifically heaven, earth, the subterranean regions and the sea. All that is in them</a:t>
            </a:r>
            <a:r>
              <a:rPr lang="en-US" dirty="0"/>
              <a:t> is redundant, but it serves to emphasize that all are included in the mighty chorus of praise. John’s vision is not concerned with an obscure being of no great importance. In the last resort there is no creature, wherever found, which does not recognize the superior worth of the Lamb.</a:t>
            </a:r>
          </a:p>
          <a:p>
            <a:br>
              <a:rPr lang="en-US" dirty="0"/>
            </a:b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22</a:t>
            </a:fld>
            <a:endParaRPr lang="en-US"/>
          </a:p>
        </p:txBody>
      </p:sp>
    </p:spTree>
    <p:extLst>
      <p:ext uri="{BB962C8B-B14F-4D97-AF65-F5344CB8AC3E}">
        <p14:creationId xmlns:p14="http://schemas.microsoft.com/office/powerpoint/2010/main" val="3253994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23</a:t>
            </a:fld>
            <a:endParaRPr lang="en-US"/>
          </a:p>
        </p:txBody>
      </p:sp>
    </p:spTree>
    <p:extLst>
      <p:ext uri="{BB962C8B-B14F-4D97-AF65-F5344CB8AC3E}">
        <p14:creationId xmlns:p14="http://schemas.microsoft.com/office/powerpoint/2010/main" val="42196644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887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a:p>
        </p:txBody>
      </p:sp>
    </p:spTree>
    <p:extLst>
      <p:ext uri="{BB962C8B-B14F-4D97-AF65-F5344CB8AC3E}">
        <p14:creationId xmlns:p14="http://schemas.microsoft.com/office/powerpoint/2010/main" val="243971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5</a:t>
            </a:fld>
            <a:endParaRPr lang="en-US"/>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Morris, </a:t>
            </a:r>
            <a:r>
              <a:rPr lang="en-US" i="1" dirty="0"/>
              <a:t>Tyndale</a:t>
            </a:r>
          </a:p>
          <a:p>
            <a:r>
              <a:rPr lang="en-US" b="1" i="1" dirty="0"/>
              <a:t>Chapter 4 recorded a vision of God the Creator.</a:t>
            </a:r>
            <a:r>
              <a:rPr lang="en-US" i="1" dirty="0"/>
              <a:t> </a:t>
            </a:r>
            <a:r>
              <a:rPr lang="en-US" b="1" i="1" dirty="0"/>
              <a:t>Now comes a vision of God the Redeemer</a:t>
            </a:r>
            <a:r>
              <a:rPr lang="en-US" i="1" dirty="0"/>
              <a:t>, the Lamb who has conquered through his death. The </a:t>
            </a:r>
            <a:r>
              <a:rPr lang="en-US" b="1" i="1" dirty="0"/>
              <a:t>last chapter ended with the worship of the </a:t>
            </a:r>
            <a:r>
              <a:rPr lang="en-US" b="1" i="1" u="sng" dirty="0"/>
              <a:t>Creator</a:t>
            </a:r>
            <a:r>
              <a:rPr lang="en-US" b="1" i="1" dirty="0"/>
              <a:t> </a:t>
            </a:r>
            <a:r>
              <a:rPr lang="en-US" i="1" dirty="0"/>
              <a:t>and </a:t>
            </a:r>
            <a:r>
              <a:rPr lang="en-US" b="1" i="1" dirty="0"/>
              <a:t>this will end with the worship of the </a:t>
            </a:r>
            <a:r>
              <a:rPr lang="en-US" b="1" i="1" u="sng" dirty="0"/>
              <a:t>Redeemer</a:t>
            </a:r>
            <a:r>
              <a:rPr lang="en-US" i="1" dirty="0"/>
              <a:t>. These two chapters are very important for an understanding of the message of the book. There are mysteries in life. We feel ourselves caught up in the world’s evil and misery and we cannot break free. Some of us become rigid determinists and we all, at times, feel a sense of hopelessness and helplessness in the grip of forces stronger than we. The world’s agony is real. And the world’s inability to break free from the consequences of its guilt is real. </a:t>
            </a:r>
            <a:r>
              <a:rPr lang="en-US" b="1" i="1" dirty="0"/>
              <a:t>This chapter with its seals that no-one can break stresses human inability. But it does not stop there. More important is the fact that through the Lamb the victory is won. The seals are opened and God’s purpose is worked out.</a:t>
            </a:r>
          </a:p>
          <a:p>
            <a:endParaRPr lang="en-US" i="0" dirty="0"/>
          </a:p>
          <a:p>
            <a:r>
              <a:rPr lang="en-US" i="0" dirty="0"/>
              <a:t>Newport, </a:t>
            </a:r>
            <a:r>
              <a:rPr lang="en-US" i="1" dirty="0"/>
              <a:t>Lion and Lamb</a:t>
            </a:r>
          </a:p>
          <a:p>
            <a:r>
              <a:rPr lang="en-US" b="1" i="1" dirty="0"/>
              <a:t>Chapter 5 constitutes the fulcrum or pivot of the Book of Revelation</a:t>
            </a:r>
            <a:r>
              <a:rPr lang="en-US" i="1" dirty="0"/>
              <a:t>... </a:t>
            </a:r>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1246265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Greek: “</a:t>
            </a:r>
            <a:r>
              <a:rPr lang="en-US" b="1" dirty="0"/>
              <a:t>on</a:t>
            </a:r>
            <a:r>
              <a:rPr lang="en-US" dirty="0"/>
              <a:t> the right hand” not “</a:t>
            </a:r>
            <a:r>
              <a:rPr lang="en-US" b="1" dirty="0"/>
              <a:t>in</a:t>
            </a:r>
            <a:r>
              <a:rPr lang="en-US" dirty="0"/>
              <a:t> the right hand” = not being grasped, but made available</a:t>
            </a:r>
          </a:p>
          <a:p>
            <a:endParaRPr lang="en-US" dirty="0"/>
          </a:p>
          <a:p>
            <a:r>
              <a:rPr lang="el-GR" dirty="0"/>
              <a:t>βιβλίον (</a:t>
            </a:r>
            <a:r>
              <a:rPr lang="en-US" dirty="0" err="1"/>
              <a:t>biblion</a:t>
            </a:r>
            <a:r>
              <a:rPr lang="en-US" dirty="0"/>
              <a:t>) = where we get our word Bible</a:t>
            </a:r>
          </a:p>
          <a:p>
            <a:endParaRPr lang="en-US" dirty="0"/>
          </a:p>
          <a:p>
            <a:r>
              <a:rPr lang="en-US" dirty="0"/>
              <a:t>Usually only written on one side</a:t>
            </a:r>
          </a:p>
          <a:p>
            <a:endParaRPr lang="en-US" dirty="0"/>
          </a:p>
          <a:p>
            <a:r>
              <a:rPr lang="en-US" b="1" i="1" dirty="0"/>
              <a:t>Seven seals </a:t>
            </a:r>
            <a:r>
              <a:rPr lang="en-US" dirty="0"/>
              <a:t>will be followed by seven trumpets and seven bowls with the last plagues... </a:t>
            </a:r>
          </a:p>
          <a:p>
            <a:pPr marL="171450" indent="-171450">
              <a:buFont typeface="Arial" panose="020B0604020202020204" pitchFamily="34" charset="0"/>
              <a:buChar char="•"/>
            </a:pPr>
            <a:r>
              <a:rPr lang="en-US" dirty="0"/>
              <a:t>Some view these as separate judgments; some view them as different aspects of the same seven judgments</a:t>
            </a:r>
          </a:p>
          <a:p>
            <a:pPr marL="171450" indent="-171450">
              <a:buFont typeface="Arial" panose="020B0604020202020204" pitchFamily="34" charset="0"/>
              <a:buChar char="•"/>
            </a:pPr>
            <a:r>
              <a:rPr lang="en-US" dirty="0"/>
              <a:t>Many of the events resemble Jesus’ message about the end times (Matt. 24, Mark 13; Luke 21)</a:t>
            </a:r>
          </a:p>
          <a:p>
            <a:pPr marL="171450" indent="-171450">
              <a:buFont typeface="Arial" panose="020B0604020202020204" pitchFamily="34" charset="0"/>
              <a:buChar char="•"/>
            </a:pPr>
            <a:endParaRPr lang="en-US" dirty="0"/>
          </a:p>
          <a:p>
            <a:r>
              <a:rPr lang="en-US" i="1" dirty="0"/>
              <a:t>Ellicott’s Commentary:</a:t>
            </a:r>
          </a:p>
          <a:p>
            <a:r>
              <a:rPr lang="en-US" i="1" dirty="0"/>
              <a:t> </a:t>
            </a:r>
            <a:r>
              <a:rPr lang="en-US" b="1" i="1" u="sng" dirty="0"/>
              <a:t>But what is meant by the book</a:t>
            </a:r>
            <a:r>
              <a:rPr lang="en-US" b="1" i="1" u="none" dirty="0"/>
              <a:t>? </a:t>
            </a:r>
            <a:r>
              <a:rPr lang="en-US" i="1" dirty="0"/>
              <a:t>Numberless interpretations have been offered: it is the </a:t>
            </a:r>
            <a:r>
              <a:rPr lang="en-US" b="1" i="1" dirty="0"/>
              <a:t>Old Testament</a:t>
            </a:r>
            <a:r>
              <a:rPr lang="en-US" i="1" dirty="0"/>
              <a:t>; it is the </a:t>
            </a:r>
            <a:r>
              <a:rPr lang="en-US" b="1" i="1" dirty="0"/>
              <a:t>whole Bible</a:t>
            </a:r>
            <a:r>
              <a:rPr lang="en-US" i="1" dirty="0"/>
              <a:t>; it is the </a:t>
            </a:r>
            <a:r>
              <a:rPr lang="en-US" b="1" i="1" dirty="0"/>
              <a:t>title-deed of man's inheritance</a:t>
            </a:r>
            <a:r>
              <a:rPr lang="en-US" i="1" dirty="0"/>
              <a:t>; it is the book containing </a:t>
            </a:r>
            <a:r>
              <a:rPr lang="en-US" b="1" i="1" dirty="0"/>
              <a:t>the sentence of judgment </a:t>
            </a:r>
            <a:r>
              <a:rPr lang="en-US" i="1" dirty="0"/>
              <a:t>on the foes of the faith; it is </a:t>
            </a:r>
            <a:r>
              <a:rPr lang="en-US" b="1" i="1" dirty="0"/>
              <a:t>the Apocalypse</a:t>
            </a:r>
            <a:r>
              <a:rPr lang="en-US" i="1" dirty="0"/>
              <a:t>; it is part of the Apocalypse; it is </a:t>
            </a:r>
            <a:r>
              <a:rPr lang="en-US" b="1" i="1" dirty="0"/>
              <a:t>the book of God's purposes and providence</a:t>
            </a:r>
            <a:r>
              <a:rPr lang="en-US" i="1" dirty="0"/>
              <a:t>. There is a truth underlying most of these interpretations, but most of them narrow the force of the vision. If we say it is the book which unfolds the principles of God's government--in a wide sense, the book of salvation (comp. Romans 16:25-26)-- </a:t>
            </a:r>
            <a:r>
              <a:rPr lang="en-US" b="1" i="1" u="sng" dirty="0"/>
              <a:t>the interpretation of life, which Christ alone can bestow </a:t>
            </a:r>
            <a:r>
              <a:rPr lang="en-US" i="1" dirty="0"/>
              <a:t>(see Revelation 5:3-6), we shall include, probably, the practical truths which underlie each of these interpretations</a:t>
            </a:r>
            <a:r>
              <a:rPr lang="en-US" b="1" i="1" dirty="0"/>
              <a:t>; for all--Old Testament and New, man's heritage and destiny, God's purposes and providence-- are dark, till He who is the Light unfolds those truths which shed a light on all. Such a book becomes one "which contains and interprets human history," and claims the kingdoms of the earth for God.</a:t>
            </a:r>
          </a:p>
          <a:p>
            <a:endParaRPr lang="en-US" i="1" dirty="0"/>
          </a:p>
          <a:p>
            <a:r>
              <a:rPr lang="en-US" i="0" dirty="0"/>
              <a:t>Newport, </a:t>
            </a:r>
            <a:r>
              <a:rPr lang="en-US" i="1" dirty="0"/>
              <a:t>Lion and Lamb p 174-175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t>Newport refers to the scroll as containing “THE MYSTERY OF THE MEANING OF HISTORY” and answering “</a:t>
            </a:r>
            <a:r>
              <a:rPr lang="en-US" b="1" i="1" dirty="0"/>
              <a:t>the puzzle of the meaning of life and history.”</a:t>
            </a:r>
            <a:endParaRPr lang="en-US" b="1" i="0" dirty="0"/>
          </a:p>
          <a:p>
            <a:endParaRPr lang="en-US" i="0"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67457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Ezekiel 2:9-10 </a:t>
            </a:r>
            <a:r>
              <a:rPr lang="en-US" i="1" dirty="0"/>
              <a:t>9 Then I looked, and behold, a hand was extended to me; and lo, a scroll was in it. 10 When He spread it out before me, it was </a:t>
            </a:r>
            <a:r>
              <a:rPr lang="en-US" b="1" i="1" dirty="0"/>
              <a:t>written on the front and back</a:t>
            </a:r>
            <a:r>
              <a:rPr lang="en-US" i="1" dirty="0"/>
              <a:t>, and written on it were lamentations, mourning and woe</a:t>
            </a:r>
            <a:r>
              <a:rPr lang="en-US" dirty="0"/>
              <a:t>.</a:t>
            </a:r>
          </a:p>
          <a:p>
            <a:endParaRPr lang="en-US" dirty="0"/>
          </a:p>
          <a:p>
            <a:r>
              <a:rPr lang="en-US" i="1" dirty="0"/>
              <a:t>Ellicott's Commentary for English Readers</a:t>
            </a:r>
          </a:p>
          <a:p>
            <a:r>
              <a:rPr lang="en-US" b="1" i="1" dirty="0"/>
              <a:t>(3) And no man</a:t>
            </a:r>
            <a:r>
              <a:rPr lang="en-US" dirty="0"/>
              <a:t> . . . .--Or, better, no one (for it is of more than mankind that the Apostle speaks) </a:t>
            </a:r>
            <a:r>
              <a:rPr lang="en-US" i="1" dirty="0"/>
              <a:t>was </a:t>
            </a:r>
            <a:r>
              <a:rPr lang="en-US" b="1" i="1" dirty="0"/>
              <a:t>able</a:t>
            </a:r>
            <a:r>
              <a:rPr lang="en-US" i="1" dirty="0"/>
              <a:t>, in the heaven, nor on the earth, nor under the earth, nor even (still less?) to look thereon. </a:t>
            </a:r>
            <a:r>
              <a:rPr lang="en-US" dirty="0"/>
              <a:t>The looking on the book is usually understood of the look cast on the book of one who would read the contents. If so, the thought is, none could open, still less read, the roll. </a:t>
            </a:r>
            <a:r>
              <a:rPr lang="en-US" b="1" u="sng" dirty="0"/>
              <a:t>It may, however, be that all who attempted to take the book were unable to face the glory in which it lay</a:t>
            </a:r>
            <a:r>
              <a:rPr lang="en-US" dirty="0"/>
              <a:t>. When Christ revealed Himself to Saul he could not see for the glory of that light.</a:t>
            </a:r>
          </a:p>
          <a:p>
            <a:endParaRPr lang="en-US" dirty="0"/>
          </a:p>
          <a:p>
            <a:r>
              <a:rPr lang="en-US" dirty="0"/>
              <a:t>Newport, </a:t>
            </a:r>
            <a:r>
              <a:rPr lang="en-US" i="1" dirty="0"/>
              <a:t>Lion and Lamb p 175</a:t>
            </a:r>
          </a:p>
          <a:p>
            <a:r>
              <a:rPr lang="en-US" b="1" i="1" dirty="0"/>
              <a:t>Here is a simple but profound biblical truth which cannot be overemphasized: Apart from the person and redeeming work of Christ, history is an enigma or puzzle</a:t>
            </a:r>
            <a:r>
              <a:rPr lang="en-US" i="1" dirty="0"/>
              <a:t>. Since the Enlightenment in Europe, many philosophers have rejected the Christian view of life and history. But, in so doing, history has become a problem for them. The view of man’s inevitable progress has not proven to be true. Indeed some advocates of inevitable progress have become prophets of doom who see nothing but darkness ahead. The problem of the meaning, purpose, and goal of history has become one of the most disturbing and difficult questions of our time.</a:t>
            </a:r>
          </a:p>
          <a:p>
            <a:r>
              <a:rPr lang="en-US" i="1" dirty="0"/>
              <a:t>     In the face of this modern dilemma, the fact that the scroll is so tightly sealed that no human eye can read its contents is highly significant. It is, therefore, not surprising that many modern secular thinkers are pessimistic.</a:t>
            </a: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3030087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i="1" dirty="0"/>
              <a:t>Weep = continuous “noisy grief” = John knew it was important</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Mixes the thoughts of the Messianic Davidic King and the Suffering Servant</a:t>
            </a:r>
          </a:p>
          <a:p>
            <a:pPr marL="171450" indent="-171450">
              <a:buFont typeface="Arial" panose="020B0604020202020204" pitchFamily="34" charset="0"/>
              <a:buChar char="•"/>
            </a:pPr>
            <a:endParaRPr lang="en-US" b="1" i="1" dirty="0"/>
          </a:p>
          <a:p>
            <a:pPr marL="171450" indent="-171450">
              <a:buFont typeface="Arial" panose="020B0604020202020204" pitchFamily="34" charset="0"/>
              <a:buChar char="•"/>
            </a:pPr>
            <a:r>
              <a:rPr lang="en-US" b="1" i="1" dirty="0"/>
              <a:t>Lion of Judah </a:t>
            </a:r>
            <a:r>
              <a:rPr lang="en-US" b="0" i="0" dirty="0"/>
              <a:t>= </a:t>
            </a:r>
            <a:r>
              <a:rPr lang="en-US" b="1" i="0" u="sng" dirty="0"/>
              <a:t>Genesis 49 </a:t>
            </a:r>
            <a:r>
              <a:rPr lang="en-US" b="1" i="1" u="sng" dirty="0"/>
              <a:t>Jacob Blesses His Sons</a:t>
            </a:r>
          </a:p>
          <a:p>
            <a:r>
              <a:rPr lang="en-US" b="0" i="1" dirty="0"/>
              <a:t>…8 </a:t>
            </a:r>
            <a:r>
              <a:rPr lang="en-US" b="1" i="1" dirty="0"/>
              <a:t>Judah</a:t>
            </a:r>
            <a:r>
              <a:rPr lang="en-US" b="0" i="1" dirty="0"/>
              <a:t>, your brothers shall praise you. Your hand shall be on the necks of your enemies; your father’s sons shall bow down to you. 9 Judah is a </a:t>
            </a:r>
            <a:r>
              <a:rPr lang="en-US" b="1" i="1" u="sng" dirty="0"/>
              <a:t>young lion</a:t>
            </a:r>
            <a:r>
              <a:rPr lang="en-US" b="0" i="1" dirty="0"/>
              <a:t>— my son, you return from the prey. Like a lion he crouches and lies down; like a lioness, who dares to rouse him? 10 </a:t>
            </a:r>
            <a:r>
              <a:rPr lang="en-US" b="1" i="1" dirty="0"/>
              <a:t>The scepter will not depart from Judah</a:t>
            </a:r>
            <a:r>
              <a:rPr lang="en-US" b="0" i="1" dirty="0"/>
              <a:t>, nor the staff from between his feet, until Shiloh comes and the allegiance of the nations is his. 11 He ties his donkey to the vine, his colt to the choicest branch. He washes his garments in wine, his robes in the blood of grapes. 12 His eyes are darker than wine, and his teeth are whiter than milk.</a:t>
            </a:r>
          </a:p>
          <a:p>
            <a:endParaRPr lang="en-US" b="1" i="1" dirty="0"/>
          </a:p>
          <a:p>
            <a:pPr marL="171450" indent="-171450">
              <a:buFont typeface="Arial" panose="020B0604020202020204" pitchFamily="34" charset="0"/>
              <a:buChar char="•"/>
            </a:pPr>
            <a:r>
              <a:rPr lang="en-US" b="1" i="1" dirty="0"/>
              <a:t>Root of Jesse </a:t>
            </a:r>
            <a:r>
              <a:rPr lang="en-US" dirty="0"/>
              <a:t>= </a:t>
            </a:r>
            <a:r>
              <a:rPr lang="en-US" b="1" u="sng" dirty="0"/>
              <a:t>Isaiah 11:1-10 </a:t>
            </a:r>
          </a:p>
          <a:p>
            <a:r>
              <a:rPr lang="en-US" i="1" dirty="0"/>
              <a:t>1 Then a shoot will spring from </a:t>
            </a:r>
            <a:r>
              <a:rPr lang="en-US" b="1" i="1" u="sng" dirty="0"/>
              <a:t>the stem of Jesse</a:t>
            </a:r>
            <a:r>
              <a:rPr lang="en-US" b="1" i="1" dirty="0"/>
              <a:t>,</a:t>
            </a:r>
          </a:p>
          <a:p>
            <a:r>
              <a:rPr lang="en-US" i="1" dirty="0"/>
              <a:t>And a branch from his </a:t>
            </a:r>
            <a:r>
              <a:rPr lang="en-US" b="1" i="1" u="sng" dirty="0"/>
              <a:t>roots</a:t>
            </a:r>
            <a:r>
              <a:rPr lang="en-US" i="1" dirty="0"/>
              <a:t> will bear fruit.</a:t>
            </a:r>
          </a:p>
          <a:p>
            <a:r>
              <a:rPr lang="en-US" i="1" dirty="0"/>
              <a:t>2 </a:t>
            </a:r>
            <a:r>
              <a:rPr lang="en-US" b="1" i="1" dirty="0"/>
              <a:t>The Spirit of the Lord will rest on Him</a:t>
            </a:r>
            <a:r>
              <a:rPr lang="en-US" i="1" dirty="0"/>
              <a:t>,</a:t>
            </a:r>
          </a:p>
          <a:p>
            <a:r>
              <a:rPr lang="en-US" i="1" dirty="0"/>
              <a:t>The spirit of wisdom and understanding,</a:t>
            </a:r>
          </a:p>
          <a:p>
            <a:r>
              <a:rPr lang="en-US" i="1" dirty="0"/>
              <a:t>The spirit of counsel and strength,</a:t>
            </a:r>
          </a:p>
          <a:p>
            <a:r>
              <a:rPr lang="en-US" i="1" dirty="0"/>
              <a:t>The spirit of knowledge and the fear of the Lord.</a:t>
            </a:r>
          </a:p>
          <a:p>
            <a:r>
              <a:rPr lang="en-US" i="1" dirty="0"/>
              <a:t>3 And He will delight in the fear of the Lord,</a:t>
            </a:r>
          </a:p>
          <a:p>
            <a:r>
              <a:rPr lang="en-US" i="1" dirty="0"/>
              <a:t>And He will not judge by what His eyes see,</a:t>
            </a:r>
          </a:p>
          <a:p>
            <a:r>
              <a:rPr lang="en-US" i="1" dirty="0"/>
              <a:t>Nor make a decision by what His ears hear;</a:t>
            </a:r>
          </a:p>
          <a:p>
            <a:r>
              <a:rPr lang="en-US" i="1" dirty="0"/>
              <a:t>4 But with righteousness He will judge the poor,</a:t>
            </a:r>
          </a:p>
          <a:p>
            <a:r>
              <a:rPr lang="en-US" i="1" dirty="0"/>
              <a:t>And decide with fairness for the afflicted of the earth;</a:t>
            </a:r>
          </a:p>
          <a:p>
            <a:r>
              <a:rPr lang="en-US" i="1" dirty="0"/>
              <a:t>And He will strike the earth with the rod of His mouth,</a:t>
            </a:r>
          </a:p>
          <a:p>
            <a:r>
              <a:rPr lang="en-US" i="1" dirty="0"/>
              <a:t>And with the breath of His lips He will slay the wicked.</a:t>
            </a:r>
          </a:p>
          <a:p>
            <a:r>
              <a:rPr lang="en-US" i="1" dirty="0"/>
              <a:t>5 Also righteousness will be the belt about His loins,</a:t>
            </a:r>
          </a:p>
          <a:p>
            <a:r>
              <a:rPr lang="en-US" i="1" dirty="0"/>
              <a:t>And faithfulness the belt about His waist.</a:t>
            </a:r>
          </a:p>
          <a:p>
            <a:endParaRPr lang="en-US" i="1" dirty="0"/>
          </a:p>
          <a:p>
            <a:r>
              <a:rPr lang="en-US" i="1" dirty="0"/>
              <a:t>6 And the wolf will dwell with the lamb,</a:t>
            </a:r>
          </a:p>
          <a:p>
            <a:r>
              <a:rPr lang="en-US" i="1" dirty="0"/>
              <a:t>And the leopard will lie down with the young goat,</a:t>
            </a:r>
          </a:p>
          <a:p>
            <a:r>
              <a:rPr lang="en-US" i="1" dirty="0"/>
              <a:t>And the calf and the young lion and the fatling together;</a:t>
            </a:r>
          </a:p>
          <a:p>
            <a:r>
              <a:rPr lang="en-US" i="1" dirty="0"/>
              <a:t>And a little boy will lead them.</a:t>
            </a:r>
          </a:p>
          <a:p>
            <a:r>
              <a:rPr lang="en-US" i="1" dirty="0"/>
              <a:t>7 Also the cow and the bear will graze,</a:t>
            </a:r>
          </a:p>
          <a:p>
            <a:r>
              <a:rPr lang="en-US" i="1" dirty="0"/>
              <a:t>Their young will lie down together,</a:t>
            </a:r>
          </a:p>
          <a:p>
            <a:r>
              <a:rPr lang="en-US" i="1" dirty="0"/>
              <a:t>And the lion will eat straw like the ox.</a:t>
            </a:r>
          </a:p>
          <a:p>
            <a:r>
              <a:rPr lang="en-US" i="1" dirty="0"/>
              <a:t>8 The nursing child will play by the hole of the cobra,</a:t>
            </a:r>
          </a:p>
          <a:p>
            <a:r>
              <a:rPr lang="en-US" i="1" dirty="0"/>
              <a:t>And the weaned child will put his hand on the viper’s den.</a:t>
            </a:r>
          </a:p>
          <a:p>
            <a:r>
              <a:rPr lang="en-US" i="1" dirty="0"/>
              <a:t>9 They will not hurt or destroy in all My holy mountain,</a:t>
            </a:r>
          </a:p>
          <a:p>
            <a:r>
              <a:rPr lang="en-US" i="1" dirty="0"/>
              <a:t>For the earth will be full of the knowledge of the Lord</a:t>
            </a:r>
          </a:p>
          <a:p>
            <a:r>
              <a:rPr lang="en-US" i="1" dirty="0"/>
              <a:t>As the waters cover the sea.</a:t>
            </a:r>
          </a:p>
          <a:p>
            <a:endParaRPr lang="en-US" i="1" dirty="0"/>
          </a:p>
          <a:p>
            <a:r>
              <a:rPr lang="en-US" i="1" dirty="0"/>
              <a:t>10 Then in that day</a:t>
            </a:r>
          </a:p>
          <a:p>
            <a:r>
              <a:rPr lang="en-US" i="1" dirty="0"/>
              <a:t>The nations will resort to </a:t>
            </a:r>
            <a:r>
              <a:rPr lang="en-US" b="1" i="1" u="sng" dirty="0"/>
              <a:t>the root of Jesse</a:t>
            </a:r>
            <a:r>
              <a:rPr lang="en-US" i="1" dirty="0"/>
              <a:t>,</a:t>
            </a:r>
          </a:p>
          <a:p>
            <a:r>
              <a:rPr lang="en-US" i="1" dirty="0"/>
              <a:t>Who will stand as a signal for the peoples;</a:t>
            </a:r>
          </a:p>
          <a:p>
            <a:r>
              <a:rPr lang="en-US" b="1" i="1" dirty="0"/>
              <a:t>And</a:t>
            </a:r>
            <a:r>
              <a:rPr lang="en-US" i="1" dirty="0"/>
              <a:t> His resting place will be glorious.</a:t>
            </a:r>
          </a:p>
          <a:p>
            <a:endParaRPr lang="en-US" i="1" dirty="0"/>
          </a:p>
          <a:p>
            <a:r>
              <a:rPr lang="en-US" b="1" i="1" u="sng" dirty="0"/>
              <a:t>Jeremiah 23</a:t>
            </a:r>
          </a:p>
          <a:p>
            <a:r>
              <a:rPr lang="en-US" b="0" i="1" u="none" dirty="0"/>
              <a:t>4 I will raise up shepherds over them who will tend them, and they will no longer be afraid or dismayed, nor will any go missing, declares the LORD. 5 Behold, the days are coming, declares the LORD, when </a:t>
            </a:r>
            <a:r>
              <a:rPr lang="en-US" b="1" i="1" u="sng" dirty="0"/>
              <a:t>I will raise up for David a Righteous Branch</a:t>
            </a:r>
            <a:r>
              <a:rPr lang="en-US" b="0" i="1" u="none" dirty="0"/>
              <a:t>, and He will reign wisely as king and administer justice and righteousness in the land. 6 In His days Judah will be saved, and Israel will dwell securely. And this is His name by which He will be called: The LORD Our Righteousness.…</a:t>
            </a:r>
          </a:p>
          <a:p>
            <a:endParaRPr lang="en-US" b="1" i="1" dirty="0"/>
          </a:p>
          <a:p>
            <a:r>
              <a:rPr lang="en-US" b="1" i="1" u="sng" dirty="0"/>
              <a:t>Romans 15</a:t>
            </a:r>
          </a:p>
          <a:p>
            <a:r>
              <a:rPr lang="en-US" b="0" i="1" u="none" dirty="0"/>
              <a:t>11 And again: “Praise the Lord, all you Gentiles, and extol Him, all you peoples.” 12 And once more, Isaiah says: “</a:t>
            </a:r>
            <a:r>
              <a:rPr lang="en-US" b="1" i="1" u="sng" dirty="0"/>
              <a:t>The root of Jesse will appear</a:t>
            </a:r>
            <a:r>
              <a:rPr lang="en-US" b="0" i="1" u="none" dirty="0"/>
              <a:t>, One who will arise to rule over the Gentiles; in Him the Gentiles will put their hope.” 13 Now may the God of hope fill you with all joy and peace as you believe in Him, so that you may overflow with hope by the power of the Holy Spirit.…</a:t>
            </a:r>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21222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2079893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Vs 5 John was told that the </a:t>
            </a:r>
            <a:r>
              <a:rPr lang="en-US" b="1" dirty="0"/>
              <a:t>Lion has overcome</a:t>
            </a:r>
            <a:r>
              <a:rPr lang="en-US" dirty="0"/>
              <a:t>! = Vs. 6 I saw a </a:t>
            </a:r>
            <a:r>
              <a:rPr lang="en-US" b="1" dirty="0"/>
              <a:t>Lamb who had been slain</a:t>
            </a:r>
            <a:r>
              <a:rPr lang="en-US" dirty="0"/>
              <a:t>! What a shocking sight! </a:t>
            </a:r>
          </a:p>
          <a:p>
            <a:r>
              <a:rPr lang="en-US" dirty="0"/>
              <a:t>Different word than other NT uses of “Lamb” (John 1:29, 36; Acts 8:32; 1 Peter 1:19)</a:t>
            </a:r>
          </a:p>
          <a:p>
            <a:endParaRPr lang="en-US" dirty="0"/>
          </a:p>
          <a:p>
            <a:r>
              <a:rPr lang="en-US" b="1" dirty="0"/>
              <a:t>!!! A slain lamb would be the weakest creature on earth, but is the only One powerful enough in heaven, earth, and under the earth to open the scroll!!!</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Sacrificial lamb! Bears the marks of death, but is alive. “Slain” Greek word means “slaughtered; butchered”</a:t>
            </a:r>
          </a:p>
          <a:p>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9764074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7/9/2020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7/9/2020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42424"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3200" i="1" dirty="0"/>
              <a:t>1 I saw in the </a:t>
            </a:r>
            <a:r>
              <a:rPr lang="en-US" sz="3200" b="1" i="1" u="sng" dirty="0"/>
              <a:t>right hand</a:t>
            </a:r>
            <a:r>
              <a:rPr lang="en-US" sz="3200" i="1" dirty="0"/>
              <a:t> of Him who sat on the throne a </a:t>
            </a:r>
            <a:r>
              <a:rPr lang="en-US" sz="3200" b="1" i="1" u="sng" dirty="0"/>
              <a:t>book</a:t>
            </a:r>
            <a:r>
              <a:rPr lang="en-US" sz="3200" i="1" dirty="0"/>
              <a:t> written </a:t>
            </a:r>
            <a:r>
              <a:rPr lang="en-US" sz="3200" b="1" i="1" u="sng" dirty="0"/>
              <a:t>inside and on the back</a:t>
            </a:r>
            <a:r>
              <a:rPr lang="en-US" sz="3200" i="1" dirty="0"/>
              <a:t>, </a:t>
            </a:r>
            <a:r>
              <a:rPr lang="en-US" sz="3200" b="1" i="1" dirty="0"/>
              <a:t>sealed up </a:t>
            </a:r>
            <a:r>
              <a:rPr lang="en-US" sz="3200" i="1" dirty="0"/>
              <a:t>with </a:t>
            </a:r>
            <a:r>
              <a:rPr lang="en-US" sz="3200" b="1" i="1" u="sng" dirty="0"/>
              <a:t>seven</a:t>
            </a:r>
            <a:r>
              <a:rPr lang="en-US" sz="3200" i="1" dirty="0"/>
              <a:t> </a:t>
            </a:r>
            <a:r>
              <a:rPr lang="en-US" sz="3200" b="1" i="1" u="sng" dirty="0"/>
              <a:t>seals</a:t>
            </a:r>
            <a:r>
              <a:rPr lang="en-US" sz="3200" i="1" dirty="0"/>
              <a:t>. </a:t>
            </a:r>
          </a:p>
          <a:p>
            <a:pPr lvl="1"/>
            <a:r>
              <a:rPr lang="en-US" sz="3600" i="1" dirty="0">
                <a:solidFill>
                  <a:schemeClr val="bg1"/>
                </a:solidFill>
              </a:rPr>
              <a:t>Right hand </a:t>
            </a:r>
            <a:r>
              <a:rPr lang="en-US" sz="3600" i="1" dirty="0"/>
              <a:t>= </a:t>
            </a:r>
            <a:r>
              <a:rPr lang="en-US" sz="3600" dirty="0"/>
              <a:t>place of power and authority</a:t>
            </a:r>
          </a:p>
          <a:p>
            <a:pPr lvl="1"/>
            <a:r>
              <a:rPr lang="en-US" sz="3600" i="1" dirty="0">
                <a:solidFill>
                  <a:schemeClr val="bg1"/>
                </a:solidFill>
              </a:rPr>
              <a:t>Book = </a:t>
            </a:r>
            <a:r>
              <a:rPr lang="el-GR" sz="3600" i="1" dirty="0">
                <a:solidFill>
                  <a:srgbClr val="FFC000"/>
                </a:solidFill>
              </a:rPr>
              <a:t>βιβλίον </a:t>
            </a:r>
            <a:r>
              <a:rPr lang="en-US" sz="3600" i="1" dirty="0">
                <a:solidFill>
                  <a:srgbClr val="FFC000"/>
                </a:solidFill>
              </a:rPr>
              <a:t>(</a:t>
            </a:r>
            <a:r>
              <a:rPr lang="en-US" sz="3600" i="1" dirty="0" err="1">
                <a:solidFill>
                  <a:srgbClr val="FFC000"/>
                </a:solidFill>
              </a:rPr>
              <a:t>biblion</a:t>
            </a:r>
            <a:r>
              <a:rPr lang="en-US" sz="3600" i="1" dirty="0">
                <a:solidFill>
                  <a:srgbClr val="FFC000"/>
                </a:solidFill>
              </a:rPr>
              <a:t>) = </a:t>
            </a:r>
            <a:r>
              <a:rPr lang="en-US" sz="3600" i="1" dirty="0"/>
              <a:t>a papyrus scroll</a:t>
            </a:r>
          </a:p>
          <a:p>
            <a:pPr lvl="1"/>
            <a:r>
              <a:rPr lang="en-US" sz="3600" i="1" dirty="0">
                <a:solidFill>
                  <a:schemeClr val="bg1"/>
                </a:solidFill>
              </a:rPr>
              <a:t>Inside and out = </a:t>
            </a:r>
            <a:r>
              <a:rPr lang="en-US" sz="3600" i="1" dirty="0"/>
              <a:t>as full as possible</a:t>
            </a:r>
            <a:endParaRPr lang="en-US" sz="3600" i="1" dirty="0">
              <a:solidFill>
                <a:schemeClr val="bg1"/>
              </a:solidFill>
            </a:endParaRPr>
          </a:p>
          <a:p>
            <a:pPr lvl="1"/>
            <a:r>
              <a:rPr lang="en-US" sz="3600" i="1" dirty="0">
                <a:solidFill>
                  <a:schemeClr val="bg1"/>
                </a:solidFill>
              </a:rPr>
              <a:t>Seven seals = </a:t>
            </a:r>
            <a:r>
              <a:rPr lang="en-US" sz="3600" i="1" dirty="0"/>
              <a:t>so sections could be opened individually</a:t>
            </a:r>
            <a:endParaRPr lang="en-US" sz="3600" i="1" dirty="0">
              <a:solidFill>
                <a:schemeClr val="bg1"/>
              </a:solidFill>
            </a:endParaRPr>
          </a:p>
        </p:txBody>
      </p:sp>
    </p:spTree>
    <p:extLst>
      <p:ext uri="{BB962C8B-B14F-4D97-AF65-F5344CB8AC3E}">
        <p14:creationId xmlns:p14="http://schemas.microsoft.com/office/powerpoint/2010/main" val="1613525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5:1-5</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3200" i="1" dirty="0"/>
              <a:t>2 And I saw </a:t>
            </a:r>
            <a:r>
              <a:rPr lang="en-US" sz="3200" b="1" i="1" u="sng" dirty="0"/>
              <a:t>a strong angel </a:t>
            </a:r>
            <a:r>
              <a:rPr lang="en-US" sz="3200" i="1" dirty="0"/>
              <a:t>proclaiming with a </a:t>
            </a:r>
            <a:r>
              <a:rPr lang="en-US" sz="3200" b="1" i="1" u="sng" dirty="0"/>
              <a:t>loud voice</a:t>
            </a:r>
            <a:r>
              <a:rPr lang="en-US" sz="3200" i="1" dirty="0"/>
              <a:t>, “</a:t>
            </a:r>
            <a:r>
              <a:rPr lang="en-US" sz="3200" b="1" i="1" u="sng" dirty="0"/>
              <a:t>Who is worthy</a:t>
            </a:r>
            <a:r>
              <a:rPr lang="en-US" sz="3200" i="1" dirty="0"/>
              <a:t> to </a:t>
            </a:r>
            <a:r>
              <a:rPr lang="en-US" sz="3200" b="1" i="1" u="sng" dirty="0"/>
              <a:t>open</a:t>
            </a:r>
            <a:r>
              <a:rPr lang="en-US" sz="3200" i="1" dirty="0"/>
              <a:t> the book and to </a:t>
            </a:r>
            <a:r>
              <a:rPr lang="en-US" sz="3200" b="1" i="1" u="sng" dirty="0"/>
              <a:t>break</a:t>
            </a:r>
            <a:r>
              <a:rPr lang="en-US" sz="3200" i="1" dirty="0"/>
              <a:t> its seals?” 3 And </a:t>
            </a:r>
            <a:r>
              <a:rPr lang="en-US" sz="3200" b="1" i="1" u="sng" dirty="0"/>
              <a:t>no one</a:t>
            </a:r>
            <a:r>
              <a:rPr lang="en-US" sz="3200" i="1" dirty="0"/>
              <a:t> in heaven or on the earth or under the earth was </a:t>
            </a:r>
            <a:r>
              <a:rPr lang="en-US" sz="3200" b="1" i="1" u="sng" dirty="0"/>
              <a:t>able</a:t>
            </a:r>
            <a:r>
              <a:rPr lang="en-US" sz="3200" i="1" dirty="0"/>
              <a:t> to open the book or to look into it. </a:t>
            </a:r>
          </a:p>
          <a:p>
            <a:pPr lvl="1"/>
            <a:r>
              <a:rPr lang="en-US" sz="3600" i="1" dirty="0">
                <a:solidFill>
                  <a:srgbClr val="FFC000"/>
                </a:solidFill>
              </a:rPr>
              <a:t>A mighty angel = </a:t>
            </a:r>
            <a:r>
              <a:rPr lang="en-US" sz="3600" dirty="0">
                <a:solidFill>
                  <a:srgbClr val="FFC000"/>
                </a:solidFill>
              </a:rPr>
              <a:t>voice heard in heaven and on earth and under the earth!</a:t>
            </a:r>
          </a:p>
          <a:p>
            <a:pPr lvl="1"/>
            <a:r>
              <a:rPr lang="en-US" sz="3600" i="1" dirty="0"/>
              <a:t>Who is </a:t>
            </a:r>
            <a:r>
              <a:rPr lang="en-US" sz="3600" b="1" i="1" u="sng" dirty="0"/>
              <a:t>worthy</a:t>
            </a:r>
            <a:r>
              <a:rPr lang="en-US" sz="3600" i="1" dirty="0"/>
              <a:t>? </a:t>
            </a:r>
            <a:r>
              <a:rPr lang="en-US" sz="3600" i="1" dirty="0">
                <a:solidFill>
                  <a:schemeClr val="bg1"/>
                </a:solidFill>
              </a:rPr>
              <a:t>= no one was </a:t>
            </a:r>
            <a:r>
              <a:rPr lang="en-US" sz="3600" b="1" i="1" u="sng" dirty="0">
                <a:solidFill>
                  <a:schemeClr val="bg1"/>
                </a:solidFill>
              </a:rPr>
              <a:t>able</a:t>
            </a:r>
            <a:endParaRPr lang="en-US" sz="3600" i="1" dirty="0"/>
          </a:p>
        </p:txBody>
      </p:sp>
    </p:spTree>
    <p:extLst>
      <p:ext uri="{BB962C8B-B14F-4D97-AF65-F5344CB8AC3E}">
        <p14:creationId xmlns:p14="http://schemas.microsoft.com/office/powerpoint/2010/main" val="190272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5:1-5</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3200" i="1" dirty="0"/>
              <a:t>4 Then I began to </a:t>
            </a:r>
            <a:r>
              <a:rPr lang="en-US" sz="3200" b="1" i="1" u="sng" dirty="0"/>
              <a:t>weep</a:t>
            </a:r>
            <a:r>
              <a:rPr lang="en-US" sz="3200" i="1" dirty="0"/>
              <a:t> greatly because no one was found worthy to open the book or to look into it; 5 and one of the elders *said to me, “Stop weeping; behold, </a:t>
            </a:r>
            <a:r>
              <a:rPr lang="en-US" sz="3200" b="1" i="1" u="sng" dirty="0"/>
              <a:t>the Lion that is from the tribe of Judah</a:t>
            </a:r>
            <a:r>
              <a:rPr lang="en-US" sz="3200" i="1" dirty="0"/>
              <a:t>, </a:t>
            </a:r>
            <a:r>
              <a:rPr lang="en-US" sz="3200" b="1" i="1" u="sng" dirty="0"/>
              <a:t>the Root of David</a:t>
            </a:r>
            <a:r>
              <a:rPr lang="en-US" sz="3200" i="1" dirty="0"/>
              <a:t>, has </a:t>
            </a:r>
            <a:r>
              <a:rPr lang="en-US" sz="3200" b="1" i="1" u="sng" dirty="0"/>
              <a:t>overcome</a:t>
            </a:r>
            <a:r>
              <a:rPr lang="en-US" sz="3200" i="1" dirty="0"/>
              <a:t> so as to open the book and its seven seals.”</a:t>
            </a:r>
          </a:p>
          <a:p>
            <a:pPr lvl="1"/>
            <a:r>
              <a:rPr lang="en-US" sz="3600" b="1" i="1" dirty="0">
                <a:solidFill>
                  <a:srgbClr val="FFC000"/>
                </a:solidFill>
                <a:effectLst>
                  <a:outerShdw blurRad="38100" dist="38100" dir="2700000" algn="tl">
                    <a:srgbClr val="000000">
                      <a:alpha val="43137"/>
                    </a:srgbClr>
                  </a:outerShdw>
                </a:effectLst>
              </a:rPr>
              <a:t>Lion of Judah, Root of David </a:t>
            </a:r>
            <a:r>
              <a:rPr lang="en-US" sz="3600" i="1" dirty="0">
                <a:solidFill>
                  <a:schemeClr val="bg1"/>
                </a:solidFill>
              </a:rPr>
              <a:t>= Gen 49; Isaiah 11; </a:t>
            </a:r>
            <a:r>
              <a:rPr lang="en-US" sz="3600" i="1" dirty="0" err="1">
                <a:solidFill>
                  <a:schemeClr val="bg1"/>
                </a:solidFill>
              </a:rPr>
              <a:t>Jer</a:t>
            </a:r>
            <a:r>
              <a:rPr lang="en-US" sz="3600" i="1" dirty="0">
                <a:solidFill>
                  <a:schemeClr val="bg1"/>
                </a:solidFill>
              </a:rPr>
              <a:t> 23; Rom 15</a:t>
            </a:r>
          </a:p>
          <a:p>
            <a:pPr lvl="1"/>
            <a:r>
              <a:rPr lang="en-US" sz="3600" i="1" dirty="0"/>
              <a:t>Overcome </a:t>
            </a:r>
            <a:r>
              <a:rPr lang="en-US" sz="3600" i="1" dirty="0">
                <a:solidFill>
                  <a:schemeClr val="bg1"/>
                </a:solidFill>
              </a:rPr>
              <a:t>= From </a:t>
            </a:r>
            <a:r>
              <a:rPr lang="en-US" sz="3600" i="1" dirty="0" err="1">
                <a:solidFill>
                  <a:schemeClr val="bg1"/>
                </a:solidFill>
              </a:rPr>
              <a:t>nike</a:t>
            </a:r>
            <a:r>
              <a:rPr lang="en-US" sz="3600" i="1" dirty="0">
                <a:solidFill>
                  <a:schemeClr val="bg1"/>
                </a:solidFill>
              </a:rPr>
              <a:t> “to subdue” = aorist tense “once for all”</a:t>
            </a:r>
          </a:p>
        </p:txBody>
      </p:sp>
    </p:spTree>
    <p:extLst>
      <p:ext uri="{BB962C8B-B14F-4D97-AF65-F5344CB8AC3E}">
        <p14:creationId xmlns:p14="http://schemas.microsoft.com/office/powerpoint/2010/main" val="2027319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lion looking at the camera&#10;&#10;Description automatically generated">
            <a:extLst>
              <a:ext uri="{FF2B5EF4-FFF2-40B4-BE49-F238E27FC236}">
                <a16:creationId xmlns:a16="http://schemas.microsoft.com/office/drawing/2014/main" id="{B5DE5E3A-89DC-4265-8B56-21F5E34FF80C}"/>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7154"/>
          <a:stretch/>
        </p:blipFill>
        <p:spPr>
          <a:xfrm flipH="1">
            <a:off x="2578138" y="0"/>
            <a:ext cx="9613862" cy="7010758"/>
          </a:xfrm>
        </p:spPr>
      </p:pic>
      <p:sp>
        <p:nvSpPr>
          <p:cNvPr id="2" name="Title 1">
            <a:extLst>
              <a:ext uri="{FF2B5EF4-FFF2-40B4-BE49-F238E27FC236}">
                <a16:creationId xmlns:a16="http://schemas.microsoft.com/office/drawing/2014/main" id="{EAE02935-94FD-4B85-BA14-9BA212BBAB7B}"/>
              </a:ext>
            </a:extLst>
          </p:cNvPr>
          <p:cNvSpPr>
            <a:spLocks noGrp="1"/>
          </p:cNvSpPr>
          <p:nvPr>
            <p:ph type="title"/>
          </p:nvPr>
        </p:nvSpPr>
        <p:spPr/>
        <p:txBody>
          <a:bodyPr/>
          <a:lstStyle/>
          <a:p>
            <a:r>
              <a:rPr lang="en-US" b="1" dirty="0"/>
              <a:t>Lion of Judah</a:t>
            </a:r>
          </a:p>
        </p:txBody>
      </p:sp>
    </p:spTree>
    <p:extLst>
      <p:ext uri="{BB962C8B-B14F-4D97-AF65-F5344CB8AC3E}">
        <p14:creationId xmlns:p14="http://schemas.microsoft.com/office/powerpoint/2010/main" val="411673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5:6-7</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0" y="2048932"/>
            <a:ext cx="11785599" cy="4555067"/>
          </a:xfrm>
        </p:spPr>
        <p:txBody>
          <a:bodyPr>
            <a:normAutofit/>
          </a:bodyPr>
          <a:lstStyle/>
          <a:p>
            <a:pPr marL="0" indent="0">
              <a:buNone/>
            </a:pPr>
            <a:r>
              <a:rPr lang="en-US" sz="3200" i="1" dirty="0"/>
              <a:t>6 And I saw between the throne (with the four living creatures) and the elders a </a:t>
            </a:r>
            <a:r>
              <a:rPr lang="en-US" sz="3200" b="1" i="1" u="sng" dirty="0"/>
              <a:t>Lamb</a:t>
            </a:r>
            <a:r>
              <a:rPr lang="en-US" sz="3200" i="1" dirty="0"/>
              <a:t> standing, as if </a:t>
            </a:r>
            <a:r>
              <a:rPr lang="en-US" sz="3200" b="1" i="1" u="sng" dirty="0"/>
              <a:t>slain</a:t>
            </a:r>
            <a:r>
              <a:rPr lang="en-US" sz="3200" i="1" dirty="0"/>
              <a:t>, having </a:t>
            </a:r>
            <a:r>
              <a:rPr lang="en-US" sz="3200" b="1" i="1" u="sng" dirty="0"/>
              <a:t>seven horns and seven eyes</a:t>
            </a:r>
            <a:r>
              <a:rPr lang="en-US" sz="3200" i="1" dirty="0"/>
              <a:t>, which are the seven Spirits of God, sent out into all the earth. 7 And He came and </a:t>
            </a:r>
            <a:r>
              <a:rPr lang="en-US" sz="3200" b="1" i="1" u="sng" dirty="0"/>
              <a:t>took</a:t>
            </a:r>
            <a:r>
              <a:rPr lang="en-US" sz="3200" i="1" dirty="0"/>
              <a:t> the book out of the right hand of Him who sat on the throne. </a:t>
            </a:r>
          </a:p>
          <a:p>
            <a:pPr lvl="1"/>
            <a:r>
              <a:rPr lang="en-US" sz="4000" b="1" i="1" dirty="0"/>
              <a:t>Lamb</a:t>
            </a:r>
            <a:r>
              <a:rPr lang="en-US" sz="4000" i="1" dirty="0"/>
              <a:t> = </a:t>
            </a:r>
            <a:r>
              <a:rPr lang="en-US" sz="4000" i="1" dirty="0">
                <a:solidFill>
                  <a:schemeClr val="bg1"/>
                </a:solidFill>
              </a:rPr>
              <a:t>29 times in Rev </a:t>
            </a:r>
            <a:endParaRPr lang="en-US" sz="4000" dirty="0"/>
          </a:p>
          <a:p>
            <a:pPr lvl="1"/>
            <a:r>
              <a:rPr lang="en-US" sz="4000" i="1" dirty="0"/>
              <a:t>As if Slain = </a:t>
            </a:r>
            <a:r>
              <a:rPr lang="en-US" sz="4000" i="1" dirty="0">
                <a:solidFill>
                  <a:schemeClr val="bg1"/>
                </a:solidFill>
              </a:rPr>
              <a:t>perfect tense (for all of time)</a:t>
            </a:r>
            <a:endParaRPr lang="en-US" sz="4000" i="1" dirty="0"/>
          </a:p>
        </p:txBody>
      </p:sp>
    </p:spTree>
    <p:extLst>
      <p:ext uri="{BB962C8B-B14F-4D97-AF65-F5344CB8AC3E}">
        <p14:creationId xmlns:p14="http://schemas.microsoft.com/office/powerpoint/2010/main" val="75684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heep standing on top of a grass covered field&#10;&#10;Description automatically generated">
            <a:extLst>
              <a:ext uri="{FF2B5EF4-FFF2-40B4-BE49-F238E27FC236}">
                <a16:creationId xmlns:a16="http://schemas.microsoft.com/office/drawing/2014/main" id="{DBD01B01-1477-421F-8092-CD2B2CD1026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5660" r="12237"/>
          <a:stretch/>
        </p:blipFill>
        <p:spPr>
          <a:xfrm>
            <a:off x="2255520" y="-1"/>
            <a:ext cx="9936480" cy="7743097"/>
          </a:xfrm>
        </p:spPr>
      </p:pic>
      <p:sp>
        <p:nvSpPr>
          <p:cNvPr id="2" name="Title 1">
            <a:extLst>
              <a:ext uri="{FF2B5EF4-FFF2-40B4-BE49-F238E27FC236}">
                <a16:creationId xmlns:a16="http://schemas.microsoft.com/office/drawing/2014/main" id="{E2F9D152-78A7-422F-9A04-073A7EBA2AA0}"/>
              </a:ext>
            </a:extLst>
          </p:cNvPr>
          <p:cNvSpPr>
            <a:spLocks noGrp="1"/>
          </p:cNvSpPr>
          <p:nvPr>
            <p:ph type="title"/>
          </p:nvPr>
        </p:nvSpPr>
        <p:spPr/>
        <p:txBody>
          <a:bodyPr/>
          <a:lstStyle/>
          <a:p>
            <a:r>
              <a:rPr lang="en-US" dirty="0"/>
              <a:t>Lamb of God</a:t>
            </a:r>
          </a:p>
        </p:txBody>
      </p:sp>
    </p:spTree>
    <p:extLst>
      <p:ext uri="{BB962C8B-B14F-4D97-AF65-F5344CB8AC3E}">
        <p14:creationId xmlns:p14="http://schemas.microsoft.com/office/powerpoint/2010/main" val="4096986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5:6-7</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0" y="2048932"/>
            <a:ext cx="11785599" cy="4555067"/>
          </a:xfrm>
        </p:spPr>
        <p:txBody>
          <a:bodyPr>
            <a:normAutofit/>
          </a:bodyPr>
          <a:lstStyle/>
          <a:p>
            <a:pPr marL="0" indent="0">
              <a:buNone/>
            </a:pPr>
            <a:r>
              <a:rPr lang="en-US" sz="3200" i="1" dirty="0"/>
              <a:t>6 And I saw between the throne (with the four living creatures) and the elders a </a:t>
            </a:r>
            <a:r>
              <a:rPr lang="en-US" sz="3200" b="1" i="1" u="sng" dirty="0"/>
              <a:t>Lamb</a:t>
            </a:r>
            <a:r>
              <a:rPr lang="en-US" sz="3200" i="1" dirty="0"/>
              <a:t> standing, as if </a:t>
            </a:r>
            <a:r>
              <a:rPr lang="en-US" sz="3200" b="1" i="1" u="sng" dirty="0"/>
              <a:t>slain</a:t>
            </a:r>
            <a:r>
              <a:rPr lang="en-US" sz="3200" i="1" dirty="0"/>
              <a:t>, having </a:t>
            </a:r>
            <a:r>
              <a:rPr lang="en-US" sz="3200" b="1" i="1" u="sng" dirty="0"/>
              <a:t>seven horns and seven eyes</a:t>
            </a:r>
            <a:r>
              <a:rPr lang="en-US" sz="3200" i="1" dirty="0"/>
              <a:t>, which are the seven Spirits of God, sent out into all the earth. 7 And He came and </a:t>
            </a:r>
            <a:r>
              <a:rPr lang="en-US" sz="3200" b="1" i="1" u="sng" dirty="0"/>
              <a:t>took</a:t>
            </a:r>
            <a:r>
              <a:rPr lang="en-US" sz="3200" i="1" dirty="0"/>
              <a:t> the book out of the right hand of Him who sat on the throne. </a:t>
            </a:r>
          </a:p>
          <a:p>
            <a:pPr lvl="1"/>
            <a:r>
              <a:rPr lang="en-US" sz="4000" i="1" dirty="0"/>
              <a:t>Seven horns =</a:t>
            </a:r>
            <a:r>
              <a:rPr lang="en-US" sz="4000" i="1" dirty="0">
                <a:solidFill>
                  <a:schemeClr val="bg1"/>
                </a:solidFill>
              </a:rPr>
              <a:t> symbol of power and authority</a:t>
            </a:r>
          </a:p>
          <a:p>
            <a:pPr lvl="1"/>
            <a:r>
              <a:rPr lang="en-US" sz="4000" i="1" dirty="0">
                <a:solidFill>
                  <a:prstClr val="white"/>
                </a:solidFill>
              </a:rPr>
              <a:t>Seven eyes =</a:t>
            </a:r>
            <a:r>
              <a:rPr lang="en-US" sz="4000" i="1" dirty="0">
                <a:solidFill>
                  <a:prstClr val="black"/>
                </a:solidFill>
              </a:rPr>
              <a:t> symbol of knowledge and presence</a:t>
            </a:r>
            <a:endParaRPr lang="en-US" sz="4000" i="1" dirty="0">
              <a:solidFill>
                <a:prstClr val="white"/>
              </a:solidFill>
            </a:endParaRPr>
          </a:p>
          <a:p>
            <a:pPr lvl="1"/>
            <a:endParaRPr lang="en-US" sz="4000" i="1" dirty="0"/>
          </a:p>
        </p:txBody>
      </p:sp>
    </p:spTree>
    <p:extLst>
      <p:ext uri="{BB962C8B-B14F-4D97-AF65-F5344CB8AC3E}">
        <p14:creationId xmlns:p14="http://schemas.microsoft.com/office/powerpoint/2010/main" val="153540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5:8</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292608" y="2048932"/>
            <a:ext cx="11899391" cy="4555067"/>
          </a:xfrm>
        </p:spPr>
        <p:txBody>
          <a:bodyPr>
            <a:normAutofit/>
          </a:bodyPr>
          <a:lstStyle/>
          <a:p>
            <a:pPr marL="0" indent="0">
              <a:buNone/>
            </a:pPr>
            <a:r>
              <a:rPr lang="en-US" sz="3200" i="1" dirty="0"/>
              <a:t>8 When He had taken the book, the four living creatures and the twenty-four elders </a:t>
            </a:r>
            <a:r>
              <a:rPr lang="en-US" sz="3200" b="1" i="1" u="sng" dirty="0"/>
              <a:t>fell down before the Lamb</a:t>
            </a:r>
            <a:r>
              <a:rPr lang="en-US" sz="3200" i="1" dirty="0"/>
              <a:t>, each one holding a </a:t>
            </a:r>
            <a:r>
              <a:rPr lang="en-US" sz="3200" b="1" i="1" u="sng" dirty="0"/>
              <a:t>harp</a:t>
            </a:r>
            <a:r>
              <a:rPr lang="en-US" sz="3200" i="1" dirty="0"/>
              <a:t> and </a:t>
            </a:r>
            <a:r>
              <a:rPr lang="en-US" sz="3200" b="1" i="1" u="sng" dirty="0"/>
              <a:t>golden bowls full of incense</a:t>
            </a:r>
            <a:r>
              <a:rPr lang="en-US" sz="3200" i="1" dirty="0"/>
              <a:t>, which are the </a:t>
            </a:r>
            <a:r>
              <a:rPr lang="en-US" sz="3200" b="1" i="1" u="sng" dirty="0"/>
              <a:t>prayers of the saints</a:t>
            </a:r>
            <a:r>
              <a:rPr lang="en-US" sz="3200" i="1" dirty="0"/>
              <a:t>. </a:t>
            </a:r>
          </a:p>
          <a:p>
            <a:pPr lvl="1"/>
            <a:r>
              <a:rPr lang="en-US" sz="4000" i="1" dirty="0"/>
              <a:t>Fell down </a:t>
            </a:r>
            <a:r>
              <a:rPr lang="en-US" sz="4000" i="1" dirty="0">
                <a:solidFill>
                  <a:schemeClr val="bg1"/>
                </a:solidFill>
              </a:rPr>
              <a:t>= same worship for God and Lamb</a:t>
            </a:r>
          </a:p>
          <a:p>
            <a:pPr lvl="1"/>
            <a:r>
              <a:rPr lang="en-US" sz="4000" i="1" dirty="0"/>
              <a:t>Harp </a:t>
            </a:r>
            <a:r>
              <a:rPr lang="en-US" sz="4000" i="1" dirty="0">
                <a:solidFill>
                  <a:schemeClr val="bg1"/>
                </a:solidFill>
              </a:rPr>
              <a:t>= music in heaven</a:t>
            </a:r>
          </a:p>
          <a:p>
            <a:pPr lvl="1"/>
            <a:r>
              <a:rPr lang="en-US" sz="4000" i="1" dirty="0">
                <a:solidFill>
                  <a:srgbClr val="FFC000"/>
                </a:solidFill>
              </a:rPr>
              <a:t>Golden Bowls of Incense </a:t>
            </a:r>
            <a:r>
              <a:rPr lang="en-US" sz="4000" i="1" dirty="0"/>
              <a:t>= Prayers of the Saints</a:t>
            </a:r>
          </a:p>
          <a:p>
            <a:pPr lvl="1"/>
            <a:endParaRPr lang="en-US" sz="2800" i="1" dirty="0"/>
          </a:p>
        </p:txBody>
      </p:sp>
    </p:spTree>
    <p:extLst>
      <p:ext uri="{BB962C8B-B14F-4D97-AF65-F5344CB8AC3E}">
        <p14:creationId xmlns:p14="http://schemas.microsoft.com/office/powerpoint/2010/main" val="72739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5:9-10</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3200" i="1" dirty="0"/>
              <a:t>9 And they sang a </a:t>
            </a:r>
            <a:r>
              <a:rPr lang="en-US" sz="3200" b="1" i="1" u="sng" dirty="0"/>
              <a:t>new song</a:t>
            </a:r>
            <a:r>
              <a:rPr lang="en-US" sz="3200" i="1" dirty="0"/>
              <a:t>, saying,</a:t>
            </a:r>
          </a:p>
          <a:p>
            <a:pPr marL="0" indent="0">
              <a:buNone/>
            </a:pPr>
            <a:endParaRPr lang="en-US" sz="3200" i="1" dirty="0"/>
          </a:p>
          <a:p>
            <a:pPr marL="0" indent="0">
              <a:buNone/>
            </a:pPr>
            <a:r>
              <a:rPr lang="en-US" sz="3200" i="1" dirty="0"/>
              <a:t>“Worthy are You to take the book and to break its seals; for You were slain, and purchased for God with Your blood men from every tribe and tongue and people and nation.</a:t>
            </a:r>
          </a:p>
          <a:p>
            <a:pPr marL="0" indent="0">
              <a:buNone/>
            </a:pPr>
            <a:endParaRPr lang="en-US" sz="3200" i="1" dirty="0"/>
          </a:p>
          <a:p>
            <a:pPr marL="0" indent="0">
              <a:buNone/>
            </a:pPr>
            <a:r>
              <a:rPr lang="en-US" sz="3200" i="1" dirty="0"/>
              <a:t>10 “You have made them to be a kingdom and priests to our God; and they will reign upon the earth.”</a:t>
            </a:r>
          </a:p>
        </p:txBody>
      </p:sp>
    </p:spTree>
    <p:extLst>
      <p:ext uri="{BB962C8B-B14F-4D97-AF65-F5344CB8AC3E}">
        <p14:creationId xmlns:p14="http://schemas.microsoft.com/office/powerpoint/2010/main" val="27545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5:9</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r>
              <a:rPr lang="en-US" sz="4000" i="1" dirty="0"/>
              <a:t>a </a:t>
            </a:r>
            <a:r>
              <a:rPr lang="en-US" sz="4000" b="1" i="1" u="sng" dirty="0"/>
              <a:t>new song</a:t>
            </a:r>
            <a:r>
              <a:rPr lang="en-US" sz="4000" i="1" dirty="0"/>
              <a:t> = </a:t>
            </a:r>
            <a:r>
              <a:rPr lang="en-US" sz="4000" b="1" i="1" dirty="0" err="1">
                <a:solidFill>
                  <a:schemeClr val="bg1"/>
                </a:solidFill>
              </a:rPr>
              <a:t>kainos</a:t>
            </a:r>
            <a:r>
              <a:rPr lang="en-US" sz="4000" b="1" i="1" dirty="0">
                <a:solidFill>
                  <a:schemeClr val="bg1"/>
                </a:solidFill>
              </a:rPr>
              <a:t> = </a:t>
            </a:r>
            <a:r>
              <a:rPr lang="en-US" sz="4000" b="1" dirty="0">
                <a:solidFill>
                  <a:schemeClr val="bg1"/>
                </a:solidFill>
              </a:rPr>
              <a:t>new in kind and quality</a:t>
            </a:r>
          </a:p>
          <a:p>
            <a:pPr lvl="1"/>
            <a:r>
              <a:rPr lang="en-US" sz="4000" b="1" dirty="0">
                <a:solidFill>
                  <a:schemeClr val="bg1"/>
                </a:solidFill>
              </a:rPr>
              <a:t>New situation produces a new song!</a:t>
            </a:r>
          </a:p>
          <a:p>
            <a:pPr marL="0" indent="0">
              <a:buNone/>
            </a:pPr>
            <a:endParaRPr lang="en-US" sz="800" b="1" i="1" dirty="0">
              <a:solidFill>
                <a:schemeClr val="bg1"/>
              </a:solidFill>
            </a:endParaRPr>
          </a:p>
          <a:p>
            <a:r>
              <a:rPr lang="en-US" sz="4000" i="1" dirty="0"/>
              <a:t>purchased for God with Your blood men from every tribe and tongue and people and nation = </a:t>
            </a:r>
          </a:p>
          <a:p>
            <a:pPr lvl="1"/>
            <a:r>
              <a:rPr lang="en-US" sz="4000" i="1" dirty="0">
                <a:solidFill>
                  <a:schemeClr val="bg1"/>
                </a:solidFill>
              </a:rPr>
              <a:t>Purchased =</a:t>
            </a:r>
            <a:r>
              <a:rPr lang="en-US" sz="4000" dirty="0">
                <a:solidFill>
                  <a:schemeClr val="bg1"/>
                </a:solidFill>
              </a:rPr>
              <a:t> 1 Cor. 6:20 “bought with a price”</a:t>
            </a:r>
            <a:endParaRPr lang="en-US" sz="4000" i="1" dirty="0">
              <a:solidFill>
                <a:schemeClr val="bg1"/>
              </a:solidFill>
            </a:endParaRPr>
          </a:p>
          <a:p>
            <a:pPr lvl="1"/>
            <a:r>
              <a:rPr lang="en-US" sz="4000" i="1" dirty="0">
                <a:solidFill>
                  <a:schemeClr val="bg1"/>
                </a:solidFill>
              </a:rPr>
              <a:t>Every tribe = </a:t>
            </a:r>
            <a:r>
              <a:rPr lang="en-US" sz="4000" dirty="0">
                <a:solidFill>
                  <a:schemeClr val="bg1"/>
                </a:solidFill>
              </a:rPr>
              <a:t>unity in diversity! Galatians 3:28</a:t>
            </a:r>
            <a:endParaRPr lang="en-US" sz="4000" i="1" dirty="0">
              <a:solidFill>
                <a:schemeClr val="bg1"/>
              </a:solidFill>
            </a:endParaRPr>
          </a:p>
        </p:txBody>
      </p:sp>
    </p:spTree>
    <p:extLst>
      <p:ext uri="{BB962C8B-B14F-4D97-AF65-F5344CB8AC3E}">
        <p14:creationId xmlns:p14="http://schemas.microsoft.com/office/powerpoint/2010/main" val="142858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5:10</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a:bodyPr>
          <a:lstStyle/>
          <a:p>
            <a:pPr marL="0" indent="0">
              <a:buNone/>
            </a:pPr>
            <a:r>
              <a:rPr lang="en-US" sz="4000" i="1" dirty="0"/>
              <a:t>10 “You have made them to be </a:t>
            </a:r>
            <a:r>
              <a:rPr lang="en-US" sz="4000" b="1" i="1" dirty="0"/>
              <a:t>a </a:t>
            </a:r>
            <a:r>
              <a:rPr lang="en-US" sz="4000" b="1" i="1" u="sng" dirty="0"/>
              <a:t>kingdom and priests</a:t>
            </a:r>
            <a:r>
              <a:rPr lang="en-US" sz="4000" b="1" i="1" dirty="0"/>
              <a:t> </a:t>
            </a:r>
            <a:r>
              <a:rPr lang="en-US" sz="4000" i="1" dirty="0"/>
              <a:t>to our God; and they will </a:t>
            </a:r>
            <a:r>
              <a:rPr lang="en-US" sz="4000" b="1" i="1" u="sng" dirty="0"/>
              <a:t>reign upon the earth</a:t>
            </a:r>
            <a:r>
              <a:rPr lang="en-US" sz="4000" i="1" dirty="0"/>
              <a:t>.”</a:t>
            </a:r>
          </a:p>
          <a:p>
            <a:pPr lvl="1"/>
            <a:r>
              <a:rPr lang="en-US" sz="4400" i="1" dirty="0"/>
              <a:t>kingdom and priests = </a:t>
            </a:r>
            <a:r>
              <a:rPr lang="en-US" sz="4400" b="1" dirty="0">
                <a:solidFill>
                  <a:schemeClr val="bg1"/>
                </a:solidFill>
              </a:rPr>
              <a:t>1 Peter 2:9</a:t>
            </a:r>
          </a:p>
          <a:p>
            <a:pPr lvl="1"/>
            <a:r>
              <a:rPr lang="en-US" sz="4400" i="1" dirty="0"/>
              <a:t>TO OUR GOD = </a:t>
            </a:r>
            <a:r>
              <a:rPr lang="en-US" sz="4400" i="1" dirty="0">
                <a:solidFill>
                  <a:schemeClr val="bg1"/>
                </a:solidFill>
              </a:rPr>
              <a:t>we belong to God!</a:t>
            </a:r>
            <a:endParaRPr lang="en-US" sz="4400" i="1" dirty="0"/>
          </a:p>
          <a:p>
            <a:pPr lvl="1"/>
            <a:r>
              <a:rPr lang="en-US" sz="4400" i="1" dirty="0"/>
              <a:t>Reign upon the earth = </a:t>
            </a:r>
            <a:r>
              <a:rPr lang="en-US" sz="4400" i="1" dirty="0" err="1">
                <a:solidFill>
                  <a:schemeClr val="bg1"/>
                </a:solidFill>
              </a:rPr>
              <a:t>M</a:t>
            </a:r>
            <a:r>
              <a:rPr lang="en-US" sz="4400" dirty="0" err="1">
                <a:solidFill>
                  <a:schemeClr val="bg1"/>
                </a:solidFill>
              </a:rPr>
              <a:t>illenial</a:t>
            </a:r>
            <a:r>
              <a:rPr lang="en-US" sz="4400" dirty="0">
                <a:solidFill>
                  <a:schemeClr val="bg1"/>
                </a:solidFill>
              </a:rPr>
              <a:t> reign? Judging the earth? One with Christ?</a:t>
            </a:r>
            <a:endParaRPr lang="en-US" sz="4400" i="1" dirty="0"/>
          </a:p>
        </p:txBody>
      </p:sp>
    </p:spTree>
    <p:extLst>
      <p:ext uri="{BB962C8B-B14F-4D97-AF65-F5344CB8AC3E}">
        <p14:creationId xmlns:p14="http://schemas.microsoft.com/office/powerpoint/2010/main" val="321087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5:11-12</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12433"/>
            <a:ext cx="11396132" cy="4555067"/>
          </a:xfrm>
        </p:spPr>
        <p:txBody>
          <a:bodyPr>
            <a:noAutofit/>
          </a:bodyPr>
          <a:lstStyle/>
          <a:p>
            <a:pPr marL="0" indent="0">
              <a:buNone/>
            </a:pPr>
            <a:r>
              <a:rPr lang="en-US" sz="3600" i="1" dirty="0"/>
              <a:t>11 Then I looked, and I heard the voice of many angels around the throne and the living creatures and the elders; and the number of them was </a:t>
            </a:r>
            <a:r>
              <a:rPr lang="en-US" sz="3600" b="1" i="1" u="sng" dirty="0"/>
              <a:t>myriads of myriads</a:t>
            </a:r>
            <a:r>
              <a:rPr lang="en-US" sz="3600" i="1" dirty="0"/>
              <a:t>, and </a:t>
            </a:r>
            <a:r>
              <a:rPr lang="en-US" sz="3600" b="1" i="1" u="sng" dirty="0"/>
              <a:t>thousands of thousands</a:t>
            </a:r>
            <a:r>
              <a:rPr lang="en-US" sz="3600" i="1" dirty="0"/>
              <a:t>, 12 saying with a loud voice,</a:t>
            </a:r>
          </a:p>
          <a:p>
            <a:pPr marL="0" indent="0">
              <a:buNone/>
            </a:pPr>
            <a:endParaRPr lang="en-US" sz="800" i="1" dirty="0"/>
          </a:p>
          <a:p>
            <a:pPr marL="0" indent="0">
              <a:buNone/>
            </a:pPr>
            <a:r>
              <a:rPr lang="en-US" sz="3600" i="1" dirty="0"/>
              <a:t>“Worthy is the Lamb that was slain </a:t>
            </a:r>
            <a:r>
              <a:rPr lang="en-US" sz="3600" b="1" i="1" dirty="0"/>
              <a:t>to receive </a:t>
            </a:r>
            <a:r>
              <a:rPr lang="en-US" sz="3600" b="1" i="1" u="sng" dirty="0"/>
              <a:t>power and riches and wisdom and might and honor and glory and blessing</a:t>
            </a:r>
            <a:r>
              <a:rPr lang="en-US" sz="3600" b="1" i="1" dirty="0"/>
              <a:t>.”</a:t>
            </a:r>
          </a:p>
        </p:txBody>
      </p:sp>
    </p:spTree>
    <p:extLst>
      <p:ext uri="{BB962C8B-B14F-4D97-AF65-F5344CB8AC3E}">
        <p14:creationId xmlns:p14="http://schemas.microsoft.com/office/powerpoint/2010/main" val="126338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5:13-14</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13 And </a:t>
            </a:r>
            <a:r>
              <a:rPr lang="en-US" sz="3200" b="1" i="1" u="sng" dirty="0"/>
              <a:t>every created thing</a:t>
            </a:r>
            <a:r>
              <a:rPr lang="en-US" sz="3200" b="1" i="1" dirty="0"/>
              <a:t> </a:t>
            </a:r>
            <a:r>
              <a:rPr lang="en-US" sz="3200" i="1" dirty="0"/>
              <a:t>which is in heaven and on the earth and under the earth and on the sea, and all things in them, I heard saying,</a:t>
            </a:r>
          </a:p>
          <a:p>
            <a:pPr marL="0" indent="0">
              <a:buNone/>
            </a:pPr>
            <a:endParaRPr lang="en-US" sz="800" i="1" dirty="0"/>
          </a:p>
          <a:p>
            <a:pPr marL="457200" lvl="1" indent="0">
              <a:buNone/>
            </a:pPr>
            <a:r>
              <a:rPr lang="en-US" sz="3600" i="1" dirty="0"/>
              <a:t>“</a:t>
            </a:r>
            <a:r>
              <a:rPr lang="en-US" sz="3600" b="1" i="1" dirty="0"/>
              <a:t>To Him who sits on the throne, and to the Lamb, be blessing and honor and glory and dominion forever and ever</a:t>
            </a:r>
            <a:r>
              <a:rPr lang="en-US" sz="3600" i="1" dirty="0"/>
              <a:t>.”</a:t>
            </a:r>
          </a:p>
          <a:p>
            <a:pPr marL="0" indent="0">
              <a:buNone/>
            </a:pPr>
            <a:endParaRPr lang="en-US" sz="800" i="1" dirty="0"/>
          </a:p>
          <a:p>
            <a:pPr marL="0" indent="0">
              <a:buNone/>
            </a:pPr>
            <a:r>
              <a:rPr lang="en-US" sz="3200" i="1" dirty="0"/>
              <a:t>14 And the four living creatures kept saying, “</a:t>
            </a:r>
            <a:r>
              <a:rPr lang="en-US" sz="3200" b="1" i="1" u="sng" dirty="0"/>
              <a:t>Amen</a:t>
            </a:r>
            <a:r>
              <a:rPr lang="en-US" sz="3200" i="1" dirty="0"/>
              <a:t>.” And the elders fell down and worshiped.</a:t>
            </a:r>
          </a:p>
        </p:txBody>
      </p:sp>
    </p:spTree>
    <p:extLst>
      <p:ext uri="{BB962C8B-B14F-4D97-AF65-F5344CB8AC3E}">
        <p14:creationId xmlns:p14="http://schemas.microsoft.com/office/powerpoint/2010/main" val="32779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808C-BDA0-4455-8909-B4E23FBB8440}"/>
              </a:ext>
            </a:extLst>
          </p:cNvPr>
          <p:cNvSpPr>
            <a:spLocks noGrp="1"/>
          </p:cNvSpPr>
          <p:nvPr>
            <p:ph type="title"/>
          </p:nvPr>
        </p:nvSpPr>
        <p:spPr/>
        <p:txBody>
          <a:bodyPr/>
          <a:lstStyle/>
          <a:p>
            <a:r>
              <a:rPr lang="en-US" dirty="0"/>
              <a:t>The Lamb is Worthy – Rev 5:12</a:t>
            </a:r>
          </a:p>
        </p:txBody>
      </p:sp>
      <p:sp>
        <p:nvSpPr>
          <p:cNvPr id="3" name="Content Placeholder 2">
            <a:extLst>
              <a:ext uri="{FF2B5EF4-FFF2-40B4-BE49-F238E27FC236}">
                <a16:creationId xmlns:a16="http://schemas.microsoft.com/office/drawing/2014/main" id="{0706BECD-0E7C-471E-96A0-8EF61F8B6428}"/>
              </a:ext>
            </a:extLst>
          </p:cNvPr>
          <p:cNvSpPr>
            <a:spLocks noGrp="1"/>
          </p:cNvSpPr>
          <p:nvPr>
            <p:ph idx="1"/>
          </p:nvPr>
        </p:nvSpPr>
        <p:spPr>
          <a:xfrm>
            <a:off x="680321" y="2209800"/>
            <a:ext cx="11168779" cy="4343399"/>
          </a:xfrm>
        </p:spPr>
        <p:txBody>
          <a:bodyPr>
            <a:normAutofit lnSpcReduction="10000"/>
          </a:bodyPr>
          <a:lstStyle/>
          <a:p>
            <a:pPr marL="0" indent="0" algn="ctr">
              <a:buNone/>
            </a:pPr>
            <a:r>
              <a:rPr lang="en-US" sz="4400" dirty="0"/>
              <a:t>The Lamb is Worthy. The Lamb is Worthy. The Lamb who was slain, He is worthy.</a:t>
            </a:r>
          </a:p>
          <a:p>
            <a:pPr marL="0" indent="0" algn="ctr">
              <a:buNone/>
            </a:pPr>
            <a:r>
              <a:rPr lang="en-US" sz="4400" dirty="0"/>
              <a:t>To receive power and the riches and the  wisdom. He is worthy.</a:t>
            </a:r>
          </a:p>
          <a:p>
            <a:pPr marL="0" indent="0" algn="ctr">
              <a:buNone/>
            </a:pPr>
            <a:r>
              <a:rPr lang="en-US" sz="4400" dirty="0"/>
              <a:t>To receive honor and the glory and the  blessing. He is worthy, </a:t>
            </a:r>
          </a:p>
          <a:p>
            <a:pPr marL="0" indent="0" algn="ctr">
              <a:buNone/>
            </a:pPr>
            <a:r>
              <a:rPr lang="en-US" sz="4400" dirty="0"/>
              <a:t>The Lamb who was slain</a:t>
            </a:r>
            <a:r>
              <a:rPr lang="en-US" sz="4000" dirty="0"/>
              <a:t>.</a:t>
            </a:r>
          </a:p>
        </p:txBody>
      </p:sp>
      <p:pic>
        <p:nvPicPr>
          <p:cNvPr id="4" name="The Lamb is worthy">
            <a:hlinkClick r:id="" action="ppaction://media"/>
            <a:extLst>
              <a:ext uri="{FF2B5EF4-FFF2-40B4-BE49-F238E27FC236}">
                <a16:creationId xmlns:a16="http://schemas.microsoft.com/office/drawing/2014/main" id="{DD6FD646-EC58-4C37-A00F-679391E6D5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02079" y="5878285"/>
            <a:ext cx="609600" cy="609600"/>
          </a:xfrm>
          <a:prstGeom prst="rect">
            <a:avLst/>
          </a:prstGeom>
        </p:spPr>
      </p:pic>
    </p:spTree>
    <p:extLst>
      <p:ext uri="{BB962C8B-B14F-4D97-AF65-F5344CB8AC3E}">
        <p14:creationId xmlns:p14="http://schemas.microsoft.com/office/powerpoint/2010/main" val="235413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5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29014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6A47-5EFC-4103-A6B1-75955DCD73E6}"/>
              </a:ext>
            </a:extLst>
          </p:cNvPr>
          <p:cNvSpPr>
            <a:spLocks noGrp="1"/>
          </p:cNvSpPr>
          <p:nvPr>
            <p:ph type="title"/>
          </p:nvPr>
        </p:nvSpPr>
        <p:spPr/>
        <p:txBody>
          <a:bodyPr/>
          <a:lstStyle/>
          <a:p>
            <a:r>
              <a:rPr lang="en-US" dirty="0"/>
              <a:t>END HERE JULY 15, 2020</a:t>
            </a:r>
          </a:p>
        </p:txBody>
      </p:sp>
      <p:sp>
        <p:nvSpPr>
          <p:cNvPr id="3" name="Content Placeholder 2">
            <a:extLst>
              <a:ext uri="{FF2B5EF4-FFF2-40B4-BE49-F238E27FC236}">
                <a16:creationId xmlns:a16="http://schemas.microsoft.com/office/drawing/2014/main" id="{693096BC-5F9A-4338-88EE-8580D5E62A6E}"/>
              </a:ext>
            </a:extLst>
          </p:cNvPr>
          <p:cNvSpPr>
            <a:spLocks noGrp="1"/>
          </p:cNvSpPr>
          <p:nvPr>
            <p:ph idx="1"/>
          </p:nvPr>
        </p:nvSpPr>
        <p:spPr/>
        <p:txBody>
          <a:bodyPr>
            <a:normAutofit/>
          </a:bodyPr>
          <a:lstStyle/>
          <a:p>
            <a:r>
              <a:rPr lang="en-US" sz="4000" dirty="0"/>
              <a:t>WEEK 10</a:t>
            </a:r>
          </a:p>
          <a:p>
            <a:r>
              <a:rPr lang="en-US" sz="4000" dirty="0"/>
              <a:t>BEGIN HERE JULY 22, 2020</a:t>
            </a:r>
          </a:p>
        </p:txBody>
      </p:sp>
    </p:spTree>
    <p:extLst>
      <p:ext uri="{BB962C8B-B14F-4D97-AF65-F5344CB8AC3E}">
        <p14:creationId xmlns:p14="http://schemas.microsoft.com/office/powerpoint/2010/main" val="10489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BB9F-6460-407C-B48B-081A1A039C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4A1C76-A95D-4F3A-967F-A489AC7A6F8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7834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129D-A57B-4CF1-8C9D-637C0D04CEC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7701C4E-FACE-41F9-B68B-6565D4A772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57087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6A47-5EFC-4103-A6B1-75955DCD73E6}"/>
              </a:ext>
            </a:extLst>
          </p:cNvPr>
          <p:cNvSpPr>
            <a:spLocks noGrp="1"/>
          </p:cNvSpPr>
          <p:nvPr>
            <p:ph type="title"/>
          </p:nvPr>
        </p:nvSpPr>
        <p:spPr/>
        <p:txBody>
          <a:bodyPr/>
          <a:lstStyle/>
          <a:p>
            <a:r>
              <a:rPr lang="en-US" dirty="0"/>
              <a:t>END HERE JULY 8, 2020</a:t>
            </a:r>
          </a:p>
        </p:txBody>
      </p:sp>
      <p:sp>
        <p:nvSpPr>
          <p:cNvPr id="3" name="Content Placeholder 2">
            <a:extLst>
              <a:ext uri="{FF2B5EF4-FFF2-40B4-BE49-F238E27FC236}">
                <a16:creationId xmlns:a16="http://schemas.microsoft.com/office/drawing/2014/main" id="{693096BC-5F9A-4338-88EE-8580D5E62A6E}"/>
              </a:ext>
            </a:extLst>
          </p:cNvPr>
          <p:cNvSpPr>
            <a:spLocks noGrp="1"/>
          </p:cNvSpPr>
          <p:nvPr>
            <p:ph idx="1"/>
          </p:nvPr>
        </p:nvSpPr>
        <p:spPr/>
        <p:txBody>
          <a:bodyPr>
            <a:normAutofit/>
          </a:bodyPr>
          <a:lstStyle/>
          <a:p>
            <a:r>
              <a:rPr lang="en-US" sz="4000" dirty="0"/>
              <a:t>WEEK 9</a:t>
            </a:r>
          </a:p>
          <a:p>
            <a:r>
              <a:rPr lang="en-US" sz="4000" dirty="0"/>
              <a:t>BEGIN HERE JULY 15, 2020</a:t>
            </a:r>
          </a:p>
        </p:txBody>
      </p:sp>
    </p:spTree>
    <p:extLst>
      <p:ext uri="{BB962C8B-B14F-4D97-AF65-F5344CB8AC3E}">
        <p14:creationId xmlns:p14="http://schemas.microsoft.com/office/powerpoint/2010/main" val="255770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rotWithShape="1">
          <a:blip r:embed="rId3">
            <a:extLst>
              <a:ext uri="{28A0092B-C50C-407E-A947-70E740481C1C}">
                <a14:useLocalDpi xmlns:a14="http://schemas.microsoft.com/office/drawing/2010/main" val="0"/>
              </a:ext>
            </a:extLst>
          </a:blip>
          <a:srcRect l="17505" r="17173" b="40555"/>
          <a:stretch/>
        </p:blipFill>
        <p:spPr>
          <a:xfrm>
            <a:off x="5358882" y="0"/>
            <a:ext cx="5652018"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8DBADCE-DFD5-0F45-BDB3-3EFE8895998E}"/>
              </a:ext>
            </a:extLst>
          </p:cNvPr>
          <p:cNvSpPr txBox="1"/>
          <p:nvPr/>
        </p:nvSpPr>
        <p:spPr>
          <a:xfrm>
            <a:off x="419878" y="1006932"/>
            <a:ext cx="4634204" cy="2123658"/>
          </a:xfrm>
          <a:prstGeom prst="rect">
            <a:avLst/>
          </a:prstGeom>
          <a:noFill/>
        </p:spPr>
        <p:txBody>
          <a:bodyPr wrap="square" rtlCol="0">
            <a:spAutoFit/>
          </a:bodyPr>
          <a:lstStyle/>
          <a:p>
            <a:pPr algn="ctr"/>
            <a:r>
              <a:rPr lang="en-US" sz="4400" b="1" dirty="0"/>
              <a:t>Hip </a:t>
            </a:r>
            <a:r>
              <a:rPr lang="en-US" sz="4400" b="1" dirty="0" err="1"/>
              <a:t>Hip</a:t>
            </a:r>
            <a:r>
              <a:rPr lang="en-US" sz="4400" b="1" dirty="0"/>
              <a:t> Hooray! For my grandson Noah!</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a:p>
            <a:pPr marL="0" indent="0" algn="ctr">
              <a:buNone/>
            </a:pPr>
            <a:endParaRPr lang="en-US" sz="4400" dirty="0"/>
          </a:p>
          <a:p>
            <a:pPr marL="0" indent="0">
              <a:buNone/>
            </a:pPr>
            <a:endParaRPr lang="en-US" sz="4400" dirty="0"/>
          </a:p>
          <a:p>
            <a:pPr marL="0" indent="0">
              <a:buNone/>
            </a:pPr>
            <a:endParaRPr lang="en-US" sz="44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695A-B54E-483F-9D6D-AEBD19F4D9CA}"/>
              </a:ext>
            </a:extLst>
          </p:cNvPr>
          <p:cNvSpPr>
            <a:spLocks noGrp="1"/>
          </p:cNvSpPr>
          <p:nvPr>
            <p:ph type="title"/>
          </p:nvPr>
        </p:nvSpPr>
        <p:spPr/>
        <p:txBody>
          <a:bodyPr/>
          <a:lstStyle/>
          <a:p>
            <a:r>
              <a:rPr lang="en-US" dirty="0"/>
              <a:t>Worthy is the Lamb – Revelation 5</a:t>
            </a:r>
          </a:p>
        </p:txBody>
      </p:sp>
      <p:sp>
        <p:nvSpPr>
          <p:cNvPr id="3" name="Content Placeholder 2">
            <a:extLst>
              <a:ext uri="{FF2B5EF4-FFF2-40B4-BE49-F238E27FC236}">
                <a16:creationId xmlns:a16="http://schemas.microsoft.com/office/drawing/2014/main" id="{07F0EA8F-C06D-4DD6-BC55-518BEE9468C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41898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5:1-5</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555067"/>
          </a:xfrm>
        </p:spPr>
        <p:txBody>
          <a:bodyPr>
            <a:normAutofit lnSpcReduction="10000"/>
          </a:bodyPr>
          <a:lstStyle/>
          <a:p>
            <a:pPr marL="0" indent="0">
              <a:buNone/>
            </a:pPr>
            <a:r>
              <a:rPr lang="en-US" sz="3200" i="1" dirty="0"/>
              <a:t>1 I saw in the right hand of Him who sat on the throne a book written inside and on the back, sealed up with seven seals. 2 And I saw a strong angel proclaiming with a loud voice, “Who is worthy to open the book and to break its seals?” 3 And no one in heaven or on the earth or under the earth was able to open the book or to look into it. 4 Then I began to weep greatly because no one was found worthy to open the book or to look into it; 5 and one of the elders *said to me, “Stop weeping; behold, the Lion that is from the tribe of Judah, the Root of David, has overcome so as to open the book and its seven seals.”</a:t>
            </a:r>
          </a:p>
        </p:txBody>
      </p:sp>
    </p:spTree>
    <p:extLst>
      <p:ext uri="{BB962C8B-B14F-4D97-AF65-F5344CB8AC3E}">
        <p14:creationId xmlns:p14="http://schemas.microsoft.com/office/powerpoint/2010/main" val="7145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2823</TotalTime>
  <Words>3428</Words>
  <Application>Microsoft Office PowerPoint</Application>
  <PresentationFormat>Widescreen</PresentationFormat>
  <Paragraphs>232</Paragraphs>
  <Slides>27</Slides>
  <Notes>18</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Trebuchet MS</vt:lpstr>
      <vt:lpstr>Berlin</vt:lpstr>
      <vt:lpstr>PowerPoint Presentation</vt:lpstr>
      <vt:lpstr>Absence of Copyright</vt:lpstr>
      <vt:lpstr>PowerPoint Presentation</vt:lpstr>
      <vt:lpstr>END HERE JULY 8, 2020</vt:lpstr>
      <vt:lpstr>PowerPoint Presentation</vt:lpstr>
      <vt:lpstr>Prayer and Announcements</vt:lpstr>
      <vt:lpstr>PowerPoint Presentation</vt:lpstr>
      <vt:lpstr>Worthy is the Lamb – Revelation 5</vt:lpstr>
      <vt:lpstr>Revelation 5:1-5</vt:lpstr>
      <vt:lpstr>Revelation 5:1</vt:lpstr>
      <vt:lpstr>Revelation 5:1-5</vt:lpstr>
      <vt:lpstr>Revelation 5:1-5</vt:lpstr>
      <vt:lpstr>Lion of Judah</vt:lpstr>
      <vt:lpstr>Revelation 5:6-7</vt:lpstr>
      <vt:lpstr>Lamb of God</vt:lpstr>
      <vt:lpstr>Revelation 5:6-7</vt:lpstr>
      <vt:lpstr>Revelation 5:8</vt:lpstr>
      <vt:lpstr>Revelation 5:9-10</vt:lpstr>
      <vt:lpstr>Revelation 5:9</vt:lpstr>
      <vt:lpstr>Revelation 5:10</vt:lpstr>
      <vt:lpstr>Revelation 5:11-12</vt:lpstr>
      <vt:lpstr>Revelation 5:13-14</vt:lpstr>
      <vt:lpstr>The Lamb is Worthy – Rev 5:12</vt:lpstr>
      <vt:lpstr>PowerPoint Presentation</vt:lpstr>
      <vt:lpstr>END HERE JULY 15, 2020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130</cp:revision>
  <cp:lastPrinted>2020-07-01T21:48:38Z</cp:lastPrinted>
  <dcterms:created xsi:type="dcterms:W3CDTF">2020-05-12T01:25:54Z</dcterms:created>
  <dcterms:modified xsi:type="dcterms:W3CDTF">2020-07-09T15:28:50Z</dcterms:modified>
</cp:coreProperties>
</file>